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6"/>
  </p:notesMasterIdLst>
  <p:handoutMasterIdLst>
    <p:handoutMasterId r:id="rId37"/>
  </p:handoutMasterIdLst>
  <p:sldIdLst>
    <p:sldId id="256" r:id="rId5"/>
    <p:sldId id="281" r:id="rId6"/>
    <p:sldId id="283" r:id="rId7"/>
    <p:sldId id="361" r:id="rId8"/>
    <p:sldId id="362" r:id="rId9"/>
    <p:sldId id="363" r:id="rId10"/>
    <p:sldId id="364" r:id="rId11"/>
    <p:sldId id="365" r:id="rId12"/>
    <p:sldId id="366" r:id="rId13"/>
    <p:sldId id="367" r:id="rId14"/>
    <p:sldId id="368" r:id="rId15"/>
    <p:sldId id="360" r:id="rId16"/>
    <p:sldId id="282" r:id="rId17"/>
    <p:sldId id="369" r:id="rId18"/>
    <p:sldId id="370" r:id="rId19"/>
    <p:sldId id="371" r:id="rId20"/>
    <p:sldId id="379" r:id="rId21"/>
    <p:sldId id="380" r:id="rId22"/>
    <p:sldId id="381" r:id="rId23"/>
    <p:sldId id="382" r:id="rId24"/>
    <p:sldId id="383" r:id="rId25"/>
    <p:sldId id="384" r:id="rId26"/>
    <p:sldId id="385" r:id="rId27"/>
    <p:sldId id="386" r:id="rId28"/>
    <p:sldId id="387" r:id="rId29"/>
    <p:sldId id="308" r:id="rId30"/>
    <p:sldId id="392" r:id="rId31"/>
    <p:sldId id="393" r:id="rId32"/>
    <p:sldId id="395" r:id="rId33"/>
    <p:sldId id="311" r:id="rId34"/>
    <p:sldId id="312" r:id="rId3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erri Sappington" initials="TS" lastIdx="6" clrIdx="0">
    <p:extLst>
      <p:ext uri="{19B8F6BF-5375-455C-9EA6-DF929625EA0E}">
        <p15:presenceInfo xmlns:p15="http://schemas.microsoft.com/office/powerpoint/2012/main" userId="S-1-5-21-91553693-3217469846-643312220-361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3F72"/>
    <a:srgbClr val="D7B561"/>
    <a:srgbClr val="00407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80935" autoAdjust="0"/>
  </p:normalViewPr>
  <p:slideViewPr>
    <p:cSldViewPr snapToGrid="0" snapToObjects="1">
      <p:cViewPr varScale="1">
        <p:scale>
          <a:sx n="81" d="100"/>
          <a:sy n="81" d="100"/>
        </p:scale>
        <p:origin x="96" y="45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4EA88646-1901-41DB-9FAF-9A638A7969D1}" type="datetimeFigureOut">
              <a:rPr lang="en-US" smtClean="0"/>
              <a:t>8/15/2019</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F13AF620-6234-4E2D-99F2-520697D50FE1}" type="slidenum">
              <a:rPr lang="en-US" smtClean="0"/>
              <a:t>‹#›</a:t>
            </a:fld>
            <a:endParaRPr lang="en-US"/>
          </a:p>
        </p:txBody>
      </p:sp>
    </p:spTree>
    <p:extLst>
      <p:ext uri="{BB962C8B-B14F-4D97-AF65-F5344CB8AC3E}">
        <p14:creationId xmlns:p14="http://schemas.microsoft.com/office/powerpoint/2010/main" val="839126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E1CCD718-5C9E-0F41-8F48-4EA387E4022C}" type="datetimeFigureOut">
              <a:rPr lang="en-US" smtClean="0"/>
              <a:t>8/15/2019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C2AEE2DE-F569-CB47-AE41-C8EBB0F45B6F}" type="slidenum">
              <a:rPr lang="en-US" smtClean="0"/>
              <a:t>‹#›</a:t>
            </a:fld>
            <a:endParaRPr lang="en-US"/>
          </a:p>
        </p:txBody>
      </p:sp>
    </p:spTree>
    <p:extLst>
      <p:ext uri="{BB962C8B-B14F-4D97-AF65-F5344CB8AC3E}">
        <p14:creationId xmlns:p14="http://schemas.microsoft.com/office/powerpoint/2010/main" val="2046146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Policy 2340 establishes the criteria for examiners.</a:t>
            </a:r>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5</a:t>
            </a:fld>
            <a:endParaRPr lang="en-US"/>
          </a:p>
        </p:txBody>
      </p:sp>
    </p:spTree>
    <p:extLst>
      <p:ext uri="{BB962C8B-B14F-4D97-AF65-F5344CB8AC3E}">
        <p14:creationId xmlns:p14="http://schemas.microsoft.com/office/powerpoint/2010/main" val="25918086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0275">
              <a:spcBef>
                <a:spcPct val="0"/>
              </a:spcBef>
            </a:pPr>
            <a:r>
              <a:rPr lang="en-US" dirty="0"/>
              <a:t>Arrange seats in a way that will minimize student interaction. </a:t>
            </a:r>
          </a:p>
        </p:txBody>
      </p:sp>
      <p:sp>
        <p:nvSpPr>
          <p:cNvPr id="4" name="Slide Number Placeholder 3"/>
          <p:cNvSpPr>
            <a:spLocks noGrp="1"/>
          </p:cNvSpPr>
          <p:nvPr>
            <p:ph type="sldNum" sz="quarter" idx="10"/>
          </p:nvPr>
        </p:nvSpPr>
        <p:spPr/>
        <p:txBody>
          <a:bodyPr/>
          <a:lstStyle/>
          <a:p>
            <a:fld id="{C2AEE2DE-F569-CB47-AE41-C8EBB0F45B6F}" type="slidenum">
              <a:rPr lang="en-US" smtClean="0"/>
              <a:t>20</a:t>
            </a:fld>
            <a:endParaRPr lang="en-US"/>
          </a:p>
        </p:txBody>
      </p:sp>
    </p:spTree>
    <p:extLst>
      <p:ext uri="{BB962C8B-B14F-4D97-AF65-F5344CB8AC3E}">
        <p14:creationId xmlns:p14="http://schemas.microsoft.com/office/powerpoint/2010/main" val="15580833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0275">
              <a:spcBef>
                <a:spcPct val="0"/>
              </a:spcBef>
            </a:pPr>
            <a:r>
              <a:rPr lang="en-US" sz="1200" dirty="0"/>
              <a:t>Refer to </a:t>
            </a:r>
            <a:r>
              <a:rPr lang="en-US" sz="1200" b="1" dirty="0"/>
              <a:t>West Virginia Guidelines for Participation in State Assessments — 2017-2018</a:t>
            </a:r>
            <a:r>
              <a:rPr lang="en-US" sz="1200" dirty="0"/>
              <a:t> </a:t>
            </a:r>
            <a:r>
              <a:rPr lang="en-US" sz="1200" u="none" dirty="0">
                <a:solidFill>
                  <a:schemeClr val="accent2"/>
                </a:solidFill>
              </a:rPr>
              <a:t>for</a:t>
            </a:r>
            <a:r>
              <a:rPr lang="en-US" sz="1200" u="none" baseline="0" dirty="0">
                <a:solidFill>
                  <a:schemeClr val="accent2"/>
                </a:solidFill>
              </a:rPr>
              <a:t> specific options</a:t>
            </a:r>
            <a:r>
              <a:rPr lang="en-US" dirty="0"/>
              <a:t> for students who need adaptive furniture,</a:t>
            </a:r>
            <a:r>
              <a:rPr lang="en-US" baseline="0" dirty="0"/>
              <a:t> special lighting or acoustics, or small group/individual test administration.</a:t>
            </a:r>
            <a:endParaRPr lang="en-US" dirty="0"/>
          </a:p>
          <a:p>
            <a:pPr defTabSz="930275">
              <a:spcBef>
                <a:spcPct val="0"/>
              </a:spcBef>
            </a:pP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21</a:t>
            </a:fld>
            <a:endParaRPr lang="en-US"/>
          </a:p>
        </p:txBody>
      </p:sp>
    </p:spTree>
    <p:extLst>
      <p:ext uri="{BB962C8B-B14F-4D97-AF65-F5344CB8AC3E}">
        <p14:creationId xmlns:p14="http://schemas.microsoft.com/office/powerpoint/2010/main" val="11916641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0275" rtl="0" eaLnBrk="1" fontAlgn="auto" latinLnBrk="0" hangingPunct="1">
              <a:lnSpc>
                <a:spcPct val="100000"/>
              </a:lnSpc>
              <a:spcBef>
                <a:spcPct val="0"/>
              </a:spcBef>
              <a:spcAft>
                <a:spcPts val="0"/>
              </a:spcAft>
              <a:buClrTx/>
              <a:buSzTx/>
              <a:buFontTx/>
              <a:buNone/>
              <a:tabLst/>
              <a:defRPr/>
            </a:pPr>
            <a:r>
              <a:rPr lang="en-US" dirty="0"/>
              <a:t>Provide an environment free of distractions such as intercoms, cell/smart phones, pagers, gaming devices and watches with alarms.</a:t>
            </a:r>
          </a:p>
          <a:p>
            <a:pPr defTabSz="930275">
              <a:spcBef>
                <a:spcPct val="0"/>
              </a:spcBef>
            </a:pP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22</a:t>
            </a:fld>
            <a:endParaRPr lang="en-US"/>
          </a:p>
        </p:txBody>
      </p:sp>
    </p:spTree>
    <p:extLst>
      <p:ext uri="{BB962C8B-B14F-4D97-AF65-F5344CB8AC3E}">
        <p14:creationId xmlns:p14="http://schemas.microsoft.com/office/powerpoint/2010/main" val="20295874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0275" rtl="0" eaLnBrk="1" fontAlgn="auto" latinLnBrk="0" hangingPunct="1">
              <a:lnSpc>
                <a:spcPct val="100000"/>
              </a:lnSpc>
              <a:spcBef>
                <a:spcPct val="0"/>
              </a:spcBef>
              <a:spcAft>
                <a:spcPts val="0"/>
              </a:spcAft>
              <a:buClrTx/>
              <a:buSzTx/>
              <a:buFontTx/>
              <a:buNone/>
              <a:tabLst/>
              <a:defRPr/>
            </a:pPr>
            <a:r>
              <a:rPr lang="en-US" dirty="0"/>
              <a:t>Place a “Do Not Enter” sign on your door.</a:t>
            </a:r>
          </a:p>
          <a:p>
            <a:pPr defTabSz="930275">
              <a:spcBef>
                <a:spcPct val="0"/>
              </a:spcBef>
            </a:pP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23</a:t>
            </a:fld>
            <a:endParaRPr lang="en-US"/>
          </a:p>
        </p:txBody>
      </p:sp>
    </p:spTree>
    <p:extLst>
      <p:ext uri="{BB962C8B-B14F-4D97-AF65-F5344CB8AC3E}">
        <p14:creationId xmlns:p14="http://schemas.microsoft.com/office/powerpoint/2010/main" val="12494025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Be sure students</a:t>
            </a:r>
            <a:r>
              <a:rPr lang="en-US" baseline="0" dirty="0"/>
              <a:t> are provided the appropriate accommodations. Failure to provide the correct and appropriate accommodations, OR providing more accommodations than a student needs, may lead to invalidation of the student’s scores.</a:t>
            </a:r>
            <a:endParaRPr lang="en-US" dirty="0"/>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24</a:t>
            </a:fld>
            <a:endParaRPr lang="en-US"/>
          </a:p>
        </p:txBody>
      </p:sp>
    </p:spTree>
    <p:extLst>
      <p:ext uri="{BB962C8B-B14F-4D97-AF65-F5344CB8AC3E}">
        <p14:creationId xmlns:p14="http://schemas.microsoft.com/office/powerpoint/2010/main" val="25447050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dirty="0"/>
              <a:t>If you do not understand</a:t>
            </a:r>
            <a:r>
              <a:rPr lang="en-US" baseline="0" dirty="0"/>
              <a:t> certain procedures please ask your principal/building level coordinator. it is much better to ask questions before testing begins than to find yourself unprepared once testing starts. </a:t>
            </a:r>
            <a:endParaRPr lang="en-US" dirty="0"/>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25</a:t>
            </a:fld>
            <a:endParaRPr lang="en-US"/>
          </a:p>
        </p:txBody>
      </p:sp>
    </p:spTree>
    <p:extLst>
      <p:ext uri="{BB962C8B-B14F-4D97-AF65-F5344CB8AC3E}">
        <p14:creationId xmlns:p14="http://schemas.microsoft.com/office/powerpoint/2010/main" val="21865641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0275">
              <a:spcBef>
                <a:spcPct val="0"/>
              </a:spcBef>
            </a:pPr>
            <a:r>
              <a:rPr lang="en-US" dirty="0"/>
              <a:t>Appropriate proctoring functions include encouraging students to keep working; ensuring students are answering questions only when/where directed to do so; assisting</a:t>
            </a:r>
            <a:r>
              <a:rPr lang="en-US" baseline="0" dirty="0"/>
              <a:t> with computer issues and</a:t>
            </a:r>
            <a:r>
              <a:rPr lang="en-US" dirty="0"/>
              <a:t> maintaining a quiet environment.</a:t>
            </a:r>
          </a:p>
          <a:p>
            <a:pPr defTabSz="930275">
              <a:spcBef>
                <a:spcPct val="0"/>
              </a:spcBef>
            </a:pPr>
            <a:endParaRPr lang="en-US" dirty="0"/>
          </a:p>
          <a:p>
            <a:pPr marL="0" marR="0" indent="0" algn="l" defTabSz="930275" rtl="0" eaLnBrk="1" fontAlgn="base" latinLnBrk="0" hangingPunct="1">
              <a:lnSpc>
                <a:spcPct val="100000"/>
              </a:lnSpc>
              <a:spcBef>
                <a:spcPct val="0"/>
              </a:spcBef>
              <a:spcAft>
                <a:spcPct val="0"/>
              </a:spcAft>
              <a:buClrTx/>
              <a:buSzTx/>
              <a:buFontTx/>
              <a:buNone/>
              <a:tabLst/>
              <a:defRPr/>
            </a:pPr>
            <a:r>
              <a:rPr lang="en-US" dirty="0"/>
              <a:t>Please review</a:t>
            </a:r>
            <a:r>
              <a:rPr lang="en-US" baseline="0" dirty="0"/>
              <a:t> section 3.0 (Test Security), Section 4.0 (Improprieties, Irregularities and Breaches), and Table 6 in the TAM for details on maintaining test security and reporting test security incidents.</a:t>
            </a:r>
            <a:endParaRPr lang="en-US" dirty="0"/>
          </a:p>
          <a:p>
            <a:pPr defTabSz="930275">
              <a:spcBef>
                <a:spcPct val="0"/>
              </a:spcBef>
            </a:pPr>
            <a:endParaRPr lang="en-US" dirty="0"/>
          </a:p>
          <a:p>
            <a:pPr defTabSz="930275">
              <a:spcBef>
                <a:spcPct val="0"/>
              </a:spcBef>
            </a:pPr>
            <a:endParaRPr lang="en-US" dirty="0"/>
          </a:p>
          <a:p>
            <a:pPr defTabSz="930275">
              <a:spcBef>
                <a:spcPct val="0"/>
              </a:spcBef>
            </a:pPr>
            <a:endParaRPr lang="en-US" dirty="0"/>
          </a:p>
          <a:p>
            <a:pPr defTabSz="930275">
              <a:spcBef>
                <a:spcPct val="0"/>
              </a:spcBef>
            </a:pPr>
            <a:endParaRPr lang="en-US" dirty="0"/>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27</a:t>
            </a:fld>
            <a:endParaRPr lang="en-US"/>
          </a:p>
        </p:txBody>
      </p:sp>
    </p:spTree>
    <p:extLst>
      <p:ext uri="{BB962C8B-B14F-4D97-AF65-F5344CB8AC3E}">
        <p14:creationId xmlns:p14="http://schemas.microsoft.com/office/powerpoint/2010/main" val="17850281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0275">
              <a:spcBef>
                <a:spcPct val="0"/>
              </a:spcBef>
            </a:pPr>
            <a:r>
              <a:rPr lang="en-US" dirty="0"/>
              <a:t>Appropriate proctoring functions include encouraging students to keep working; ensuring students are answering questions only when/where directed to do so; assisting</a:t>
            </a:r>
            <a:r>
              <a:rPr lang="en-US" baseline="0" dirty="0"/>
              <a:t> with computer issues and</a:t>
            </a:r>
            <a:r>
              <a:rPr lang="en-US" dirty="0"/>
              <a:t> maintaining a quiet environment.</a:t>
            </a:r>
          </a:p>
          <a:p>
            <a:pPr defTabSz="930275">
              <a:spcBef>
                <a:spcPct val="0"/>
              </a:spcBef>
            </a:pPr>
            <a:endParaRPr lang="en-US" dirty="0"/>
          </a:p>
          <a:p>
            <a:pPr marL="0" marR="0" indent="0" algn="l" defTabSz="930275" rtl="0" eaLnBrk="1" fontAlgn="base" latinLnBrk="0" hangingPunct="1">
              <a:lnSpc>
                <a:spcPct val="100000"/>
              </a:lnSpc>
              <a:spcBef>
                <a:spcPct val="0"/>
              </a:spcBef>
              <a:spcAft>
                <a:spcPct val="0"/>
              </a:spcAft>
              <a:buClrTx/>
              <a:buSzTx/>
              <a:buFontTx/>
              <a:buNone/>
              <a:tabLst/>
              <a:defRPr/>
            </a:pPr>
            <a:r>
              <a:rPr lang="en-US" dirty="0"/>
              <a:t>Please review</a:t>
            </a:r>
            <a:r>
              <a:rPr lang="en-US" baseline="0" dirty="0"/>
              <a:t> section 3.0 (Test Security), Section 4.0 (Improprieties, Irregularities and Breaches), and Table 6 in the TAM for details on maintaining test security and reporting test security incidents.</a:t>
            </a:r>
            <a:endParaRPr lang="en-US" dirty="0"/>
          </a:p>
          <a:p>
            <a:pPr defTabSz="930275">
              <a:spcBef>
                <a:spcPct val="0"/>
              </a:spcBef>
            </a:pPr>
            <a:endParaRPr lang="en-US" dirty="0"/>
          </a:p>
          <a:p>
            <a:pPr defTabSz="930275">
              <a:spcBef>
                <a:spcPct val="0"/>
              </a:spcBef>
            </a:pPr>
            <a:endParaRPr lang="en-US" dirty="0"/>
          </a:p>
          <a:p>
            <a:pPr defTabSz="930275">
              <a:spcBef>
                <a:spcPct val="0"/>
              </a:spcBef>
            </a:pPr>
            <a:endParaRPr lang="en-US" dirty="0"/>
          </a:p>
          <a:p>
            <a:pPr defTabSz="930275">
              <a:spcBef>
                <a:spcPct val="0"/>
              </a:spcBef>
            </a:pPr>
            <a:endParaRPr lang="en-US" dirty="0"/>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28</a:t>
            </a:fld>
            <a:endParaRPr lang="en-US"/>
          </a:p>
        </p:txBody>
      </p:sp>
    </p:spTree>
    <p:extLst>
      <p:ext uri="{BB962C8B-B14F-4D97-AF65-F5344CB8AC3E}">
        <p14:creationId xmlns:p14="http://schemas.microsoft.com/office/powerpoint/2010/main" val="18437087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b="1" dirty="0"/>
              <a:t>PAUSE</a:t>
            </a:r>
            <a:r>
              <a:rPr lang="en-US" b="1" baseline="0" dirty="0"/>
              <a:t> RULES </a:t>
            </a:r>
            <a:r>
              <a:rPr lang="en-US" baseline="0" dirty="0"/>
              <a:t>are only for the computer adaptive portion of the tests. The performance tasks may be paused for any length of time.</a:t>
            </a:r>
          </a:p>
          <a:p>
            <a:pPr>
              <a:spcBef>
                <a:spcPct val="0"/>
              </a:spcBef>
            </a:pPr>
            <a:endParaRPr lang="en-US" baseline="0" dirty="0"/>
          </a:p>
          <a:p>
            <a:pPr>
              <a:spcBef>
                <a:spcPct val="0"/>
              </a:spcBef>
            </a:pPr>
            <a:r>
              <a:rPr lang="en-US" dirty="0"/>
              <a:t>If a student pauses</a:t>
            </a:r>
            <a:r>
              <a:rPr lang="en-US" baseline="0" dirty="0"/>
              <a:t> the test for more than 20 minutes he/she will be locked out of the test. To access the test again the student must log back in using the Test ID provided for him/her at the beginning of the session. The student will automatically be returned to the last page on which there are unanswered questions. If a student had completed a page then he/she will be returned to the first page on which there are “new” questions.</a:t>
            </a:r>
          </a:p>
          <a:p>
            <a:pPr>
              <a:spcBef>
                <a:spcPct val="0"/>
              </a:spcBef>
            </a:pPr>
            <a:endParaRPr lang="en-US" baseline="0" dirty="0"/>
          </a:p>
          <a:p>
            <a:pPr>
              <a:spcBef>
                <a:spcPct val="0"/>
              </a:spcBef>
            </a:pPr>
            <a:r>
              <a:rPr lang="en-US" b="1" baseline="0" dirty="0"/>
              <a:t>PLEASE NOTE: </a:t>
            </a:r>
            <a:r>
              <a:rPr lang="en-US" baseline="0" dirty="0"/>
              <a:t>If a student pauses a test for more than 20 minutes he/she will not be able to review/change any previously answered items OR any items that were marked for review. Also, any highlighted text or notes on the digital notepad will be erased. Therefore, it is recommended that before taking a break or pausing for more than 20 minutes students finish items marked for review as well as any items for which they need highlighting or digital notes.</a:t>
            </a:r>
            <a:endParaRPr lang="en-US" dirty="0"/>
          </a:p>
          <a:p>
            <a:pPr defTabSz="930275">
              <a:spcBef>
                <a:spcPct val="0"/>
              </a:spcBef>
            </a:pPr>
            <a:endParaRPr lang="en-US" dirty="0"/>
          </a:p>
          <a:p>
            <a:pPr defTabSz="930275">
              <a:spcBef>
                <a:spcPct val="0"/>
              </a:spcBef>
            </a:pPr>
            <a:endParaRPr lang="en-US" dirty="0"/>
          </a:p>
          <a:p>
            <a:pPr defTabSz="930275">
              <a:spcBef>
                <a:spcPct val="0"/>
              </a:spcBef>
            </a:pPr>
            <a:endParaRPr lang="en-US" dirty="0"/>
          </a:p>
          <a:p>
            <a:pPr defTabSz="930275">
              <a:spcBef>
                <a:spcPct val="0"/>
              </a:spcBef>
            </a:pPr>
            <a:endParaRPr lang="en-US" dirty="0"/>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29</a:t>
            </a:fld>
            <a:endParaRPr lang="en-US"/>
          </a:p>
        </p:txBody>
      </p:sp>
    </p:spTree>
    <p:extLst>
      <p:ext uri="{BB962C8B-B14F-4D97-AF65-F5344CB8AC3E}">
        <p14:creationId xmlns:p14="http://schemas.microsoft.com/office/powerpoint/2010/main" val="37340609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All</a:t>
            </a:r>
            <a:r>
              <a:rPr lang="en-US" baseline="0" dirty="0"/>
              <a:t> examiners must be trained and sign the appropriate security agreement. See WV Policy 2340, pages 3-4 for examiner requirements.</a:t>
            </a:r>
            <a:endParaRPr lang="en-US" dirty="0"/>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6</a:t>
            </a:fld>
            <a:endParaRPr lang="en-US"/>
          </a:p>
        </p:txBody>
      </p:sp>
    </p:spTree>
    <p:extLst>
      <p:ext uri="{BB962C8B-B14F-4D97-AF65-F5344CB8AC3E}">
        <p14:creationId xmlns:p14="http://schemas.microsoft.com/office/powerpoint/2010/main" val="41145962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dirty="0"/>
              <a:t>Examiners must be trained on the Testing Code of Ethics and Ethical Testing Practices.  </a:t>
            </a:r>
          </a:p>
          <a:p>
            <a:pPr>
              <a:spcBef>
                <a:spcPct val="0"/>
              </a:spcBef>
            </a:pPr>
            <a:r>
              <a:rPr lang="en-US" dirty="0"/>
              <a:t>They must sign the Verification of Training, indicating they have received the proper training. </a:t>
            </a:r>
            <a:r>
              <a:rPr lang="en-US" baseline="0" dirty="0"/>
              <a:t> </a:t>
            </a:r>
          </a:p>
          <a:p>
            <a:pPr>
              <a:spcBef>
                <a:spcPct val="0"/>
              </a:spcBef>
            </a:pPr>
            <a:r>
              <a:rPr lang="en-US" baseline="0" dirty="0"/>
              <a:t>This form and a copy are kept on file by the principal/building level coordinator and the district test coordinator.</a:t>
            </a:r>
            <a:endParaRPr lang="en-US" dirty="0"/>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13</a:t>
            </a:fld>
            <a:endParaRPr lang="en-US"/>
          </a:p>
        </p:txBody>
      </p:sp>
    </p:spTree>
    <p:extLst>
      <p:ext uri="{BB962C8B-B14F-4D97-AF65-F5344CB8AC3E}">
        <p14:creationId xmlns:p14="http://schemas.microsoft.com/office/powerpoint/2010/main" val="7630328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After the training, examiners must read carefully the directives on the </a:t>
            </a:r>
            <a:r>
              <a:rPr lang="en-US" i="1" dirty="0"/>
              <a:t>Examiner’s/Scribe’s Secure Materials and Test Procedures Agreement </a:t>
            </a:r>
            <a:r>
              <a:rPr lang="en-US" dirty="0"/>
              <a:t>and then sign the form.  This agreement remains on file with the principal.  </a:t>
            </a:r>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14</a:t>
            </a:fld>
            <a:endParaRPr lang="en-US"/>
          </a:p>
        </p:txBody>
      </p:sp>
    </p:spTree>
    <p:extLst>
      <p:ext uri="{BB962C8B-B14F-4D97-AF65-F5344CB8AC3E}">
        <p14:creationId xmlns:p14="http://schemas.microsoft.com/office/powerpoint/2010/main" val="3773566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After the training, examiner’s must read carefully the directives listed on the </a:t>
            </a:r>
            <a:r>
              <a:rPr lang="en-US" i="1" dirty="0"/>
              <a:t>Examiner’s/Scribe’s Secure Materials and Test Procedures Agreement </a:t>
            </a:r>
            <a:r>
              <a:rPr lang="en-US" dirty="0"/>
              <a:t>and then sign the form.  This agreement remains on file with the principal.  </a:t>
            </a:r>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15</a:t>
            </a:fld>
            <a:endParaRPr lang="en-US"/>
          </a:p>
        </p:txBody>
      </p:sp>
    </p:spTree>
    <p:extLst>
      <p:ext uri="{BB962C8B-B14F-4D97-AF65-F5344CB8AC3E}">
        <p14:creationId xmlns:p14="http://schemas.microsoft.com/office/powerpoint/2010/main" val="1471711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dirty="0"/>
              <a:t>Examiners must be trained on the Testing Code of Ethics and Ethical Testing Practices.  </a:t>
            </a:r>
          </a:p>
          <a:p>
            <a:pPr>
              <a:spcBef>
                <a:spcPct val="0"/>
              </a:spcBef>
            </a:pPr>
            <a:r>
              <a:rPr lang="en-US" dirty="0"/>
              <a:t>They must sign the Verification of Training, indicating they have received the proper training. </a:t>
            </a:r>
            <a:r>
              <a:rPr lang="en-US" baseline="0" dirty="0"/>
              <a:t> This form and a copy is kept on file by the principal/building level coordinator and the district test coordinator.</a:t>
            </a:r>
            <a:endParaRPr lang="en-US" dirty="0"/>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16</a:t>
            </a:fld>
            <a:endParaRPr lang="en-US"/>
          </a:p>
        </p:txBody>
      </p:sp>
    </p:spTree>
    <p:extLst>
      <p:ext uri="{BB962C8B-B14F-4D97-AF65-F5344CB8AC3E}">
        <p14:creationId xmlns:p14="http://schemas.microsoft.com/office/powerpoint/2010/main" val="39814413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sz="1200" dirty="0"/>
              <a:t>Science reference sheets will be provided online. Headphones should be provided for all students for the ELA portion of the assessment and for students who require Text-to-Speech</a:t>
            </a:r>
            <a:r>
              <a:rPr lang="en-US" sz="1200" baseline="0" dirty="0"/>
              <a:t> in math and science</a:t>
            </a:r>
            <a:r>
              <a:rPr lang="en-US" sz="1200" dirty="0"/>
              <a:t>. There will be listening items on the</a:t>
            </a:r>
            <a:r>
              <a:rPr lang="en-US" sz="1200" baseline="0" dirty="0"/>
              <a:t> ELA assessment.</a:t>
            </a:r>
            <a:endParaRPr lang="en-US" dirty="0"/>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17</a:t>
            </a:fld>
            <a:endParaRPr lang="en-US"/>
          </a:p>
        </p:txBody>
      </p:sp>
    </p:spTree>
    <p:extLst>
      <p:ext uri="{BB962C8B-B14F-4D97-AF65-F5344CB8AC3E}">
        <p14:creationId xmlns:p14="http://schemas.microsoft.com/office/powerpoint/2010/main" val="26891865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ONLY students with visual impairments may use a special handheld calculator, such a braille or talking calculator.</a:t>
            </a:r>
            <a:r>
              <a:rPr lang="en-US" sz="1200" baseline="0" dirty="0"/>
              <a:t> </a:t>
            </a:r>
            <a:r>
              <a:rPr lang="en-US" sz="1200" dirty="0"/>
              <a:t>The requirement for the special handheld calculator must be documented on their IEPs.</a:t>
            </a:r>
            <a:r>
              <a:rPr lang="en-US" sz="1200" baseline="0" dirty="0"/>
              <a:t> </a:t>
            </a:r>
            <a:r>
              <a:rPr lang="en-US" sz="1200" dirty="0"/>
              <a:t>The special calculator may on be used only on the calculator allowed portion of the assessment.</a:t>
            </a:r>
          </a:p>
          <a:p>
            <a:pPr>
              <a:spcBef>
                <a:spcPct val="0"/>
              </a:spcBef>
            </a:pPr>
            <a:endParaRPr lang="en-US" sz="1200" baseline="0" dirty="0"/>
          </a:p>
          <a:p>
            <a:pPr>
              <a:spcBef>
                <a:spcPct val="0"/>
              </a:spcBef>
            </a:pPr>
            <a:r>
              <a:rPr lang="en-US" sz="1200" baseline="0" dirty="0"/>
              <a:t>At Grades 3-5 all items measure basic computational skills, therefore they are not allowable for any students.</a:t>
            </a:r>
            <a:endParaRPr lang="en-US" dirty="0"/>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18</a:t>
            </a:fld>
            <a:endParaRPr lang="en-US"/>
          </a:p>
        </p:txBody>
      </p:sp>
    </p:spTree>
    <p:extLst>
      <p:ext uri="{BB962C8B-B14F-4D97-AF65-F5344CB8AC3E}">
        <p14:creationId xmlns:p14="http://schemas.microsoft.com/office/powerpoint/2010/main" val="1374865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0275">
              <a:spcBef>
                <a:spcPct val="0"/>
              </a:spcBef>
            </a:pPr>
            <a:r>
              <a:rPr lang="en-US" dirty="0"/>
              <a:t>Remove or cover materials relevant to the test being administered</a:t>
            </a:r>
            <a:r>
              <a:rPr lang="en-US" baseline="0" dirty="0"/>
              <a:t> or that might cue answers.</a:t>
            </a:r>
            <a:endParaRPr lang="en-US" dirty="0"/>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19</a:t>
            </a:fld>
            <a:endParaRPr lang="en-US"/>
          </a:p>
        </p:txBody>
      </p:sp>
    </p:spTree>
    <p:extLst>
      <p:ext uri="{BB962C8B-B14F-4D97-AF65-F5344CB8AC3E}">
        <p14:creationId xmlns:p14="http://schemas.microsoft.com/office/powerpoint/2010/main" val="40236995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81707" y="3446399"/>
            <a:ext cx="11834447" cy="1713781"/>
          </a:xfrm>
        </p:spPr>
        <p:txBody>
          <a:bodyPr anchor="b"/>
          <a:lstStyle>
            <a:lvl1pPr algn="ctr">
              <a:defRPr sz="6000">
                <a:solidFill>
                  <a:schemeClr val="bg1"/>
                </a:solidFill>
                <a:latin typeface="Vollkorn" charset="0"/>
                <a:ea typeface="Vollkorn" charset="0"/>
                <a:cs typeface="Vollkorn" charset="0"/>
              </a:defRPr>
            </a:lvl1pPr>
          </a:lstStyle>
          <a:p>
            <a:r>
              <a:rPr lang="en-US" dirty="0"/>
              <a:t>Click to edit Master title style</a:t>
            </a:r>
          </a:p>
        </p:txBody>
      </p:sp>
      <p:sp>
        <p:nvSpPr>
          <p:cNvPr id="3" name="Subtitle 2"/>
          <p:cNvSpPr>
            <a:spLocks noGrp="1"/>
          </p:cNvSpPr>
          <p:nvPr>
            <p:ph type="subTitle" idx="1"/>
          </p:nvPr>
        </p:nvSpPr>
        <p:spPr>
          <a:xfrm>
            <a:off x="2661137" y="5292663"/>
            <a:ext cx="6875585" cy="416477"/>
          </a:xfrm>
        </p:spPr>
        <p:txBody>
          <a:bodyPr/>
          <a:lstStyle>
            <a:lvl1pPr marL="0" indent="0" algn="ctr">
              <a:buNone/>
              <a:defRPr sz="240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p:cNvSpPr>
            <a:spLocks noGrp="1"/>
          </p:cNvSpPr>
          <p:nvPr>
            <p:ph type="dt" sz="half" idx="10"/>
          </p:nvPr>
        </p:nvSpPr>
        <p:spPr>
          <a:xfrm>
            <a:off x="4727328" y="5841623"/>
            <a:ext cx="2743200" cy="365125"/>
          </a:xfrm>
          <a:prstGeom prst="rect">
            <a:avLst/>
          </a:prstGeom>
        </p:spPr>
        <p:txBody>
          <a:bodyPr/>
          <a:lstStyle>
            <a:lvl1pPr algn="ctr">
              <a:defRPr sz="1600" i="1">
                <a:solidFill>
                  <a:schemeClr val="bg1"/>
                </a:solidFill>
              </a:defRPr>
            </a:lvl1pPr>
          </a:lstStyle>
          <a:p>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76914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39590" y="365127"/>
            <a:ext cx="2628900" cy="547296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65127"/>
            <a:ext cx="8529989" cy="547296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2066195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107843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75138" y="1709742"/>
            <a:ext cx="11393351"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375139" y="4589466"/>
            <a:ext cx="11393351" cy="932104"/>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8467203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98585" y="1778735"/>
            <a:ext cx="5486400" cy="396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83570" y="1778735"/>
            <a:ext cx="5484919" cy="396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602680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98586" y="1681163"/>
            <a:ext cx="5486033"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398586" y="2505075"/>
            <a:ext cx="5486033" cy="3321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83569" y="1681163"/>
            <a:ext cx="5486403"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83569" y="2505075"/>
            <a:ext cx="5486403" cy="3321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16630861-4318-414B-8E21-CA5F03E7BD41}" type="slidenum">
              <a:rPr lang="en-US" smtClean="0"/>
              <a:t>‹#›</a:t>
            </a:fld>
            <a:endParaRPr lang="en-US"/>
          </a:p>
        </p:txBody>
      </p:sp>
      <p:sp>
        <p:nvSpPr>
          <p:cNvPr id="11" name="Title 1"/>
          <p:cNvSpPr>
            <a:spLocks noGrp="1"/>
          </p:cNvSpPr>
          <p:nvPr>
            <p:ph type="title"/>
          </p:nvPr>
        </p:nvSpPr>
        <p:spPr>
          <a:xfrm>
            <a:off x="398586" y="143748"/>
            <a:ext cx="11369903" cy="1400159"/>
          </a:xfrm>
        </p:spPr>
        <p:txBody>
          <a:bodyPr/>
          <a:lstStyle/>
          <a:p>
            <a:r>
              <a:rPr lang="en-US"/>
              <a:t>Click to edit Master title style</a:t>
            </a:r>
          </a:p>
        </p:txBody>
      </p:sp>
    </p:spTree>
    <p:extLst>
      <p:ext uri="{BB962C8B-B14F-4D97-AF65-F5344CB8AC3E}">
        <p14:creationId xmlns:p14="http://schemas.microsoft.com/office/powerpoint/2010/main" val="368754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45478" y="457200"/>
            <a:ext cx="4572733"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334000" y="987429"/>
            <a:ext cx="6434488"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45478" y="2057400"/>
            <a:ext cx="4572733"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34000" y="987431"/>
            <a:ext cx="6434488"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Drag picture to placeholder or click icon to add</a:t>
            </a:r>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
        <p:nvSpPr>
          <p:cNvPr id="10" name="Title 1"/>
          <p:cNvSpPr>
            <a:spLocks noGrp="1"/>
          </p:cNvSpPr>
          <p:nvPr>
            <p:ph type="title"/>
          </p:nvPr>
        </p:nvSpPr>
        <p:spPr>
          <a:xfrm>
            <a:off x="445478" y="457200"/>
            <a:ext cx="4572733" cy="1600200"/>
          </a:xfrm>
        </p:spPr>
        <p:txBody>
          <a:bodyPr anchor="b"/>
          <a:lstStyle>
            <a:lvl1pPr>
              <a:defRPr sz="3200"/>
            </a:lvl1pPr>
          </a:lstStyle>
          <a:p>
            <a:r>
              <a:rPr lang="en-US"/>
              <a:t>Click to edit Master title style</a:t>
            </a:r>
          </a:p>
        </p:txBody>
      </p:sp>
      <p:sp>
        <p:nvSpPr>
          <p:cNvPr id="11" name="Text Placeholder 3"/>
          <p:cNvSpPr>
            <a:spLocks noGrp="1"/>
          </p:cNvSpPr>
          <p:nvPr>
            <p:ph type="body" sz="half" idx="2"/>
          </p:nvPr>
        </p:nvSpPr>
        <p:spPr>
          <a:xfrm>
            <a:off x="445478" y="2057400"/>
            <a:ext cx="4572733"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Tree>
    <p:extLst>
      <p:ext uri="{BB962C8B-B14F-4D97-AF65-F5344CB8AC3E}">
        <p14:creationId xmlns:p14="http://schemas.microsoft.com/office/powerpoint/2010/main" val="297332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8586" y="143748"/>
            <a:ext cx="11369903" cy="140015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98586" y="1723293"/>
            <a:ext cx="11369903" cy="414996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10596181" y="6356354"/>
            <a:ext cx="1172307" cy="365125"/>
          </a:xfrm>
          <a:prstGeom prst="rect">
            <a:avLst/>
          </a:prstGeom>
        </p:spPr>
        <p:txBody>
          <a:bodyPr vert="horz" lIns="91440" tIns="45720" rIns="91440" bIns="45720" rtlCol="0" anchor="ctr"/>
          <a:lstStyle>
            <a:lvl1pPr algn="ctr">
              <a:defRPr sz="1400" b="1" i="0">
                <a:solidFill>
                  <a:schemeClr val="bg1"/>
                </a:solidFill>
                <a:latin typeface="Fira Sans Ultra" charset="0"/>
                <a:ea typeface="Fira Sans Ultra" charset="0"/>
                <a:cs typeface="Fira Sans Ultra" charset="0"/>
              </a:defRPr>
            </a:lvl1pPr>
          </a:lstStyle>
          <a:p>
            <a:fld id="{16630861-4318-414B-8E21-CA5F03E7BD41}" type="slidenum">
              <a:rPr lang="en-US" smtClean="0"/>
              <a:pPr/>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377" rtl="0" eaLnBrk="1" latinLnBrk="0" hangingPunct="1">
        <a:lnSpc>
          <a:spcPct val="90000"/>
        </a:lnSpc>
        <a:spcBef>
          <a:spcPct val="0"/>
        </a:spcBef>
        <a:buNone/>
        <a:defRPr sz="4400" kern="1200">
          <a:solidFill>
            <a:srgbClr val="004071"/>
          </a:solidFill>
          <a:latin typeface="Vollkorn" charset="0"/>
          <a:ea typeface="Vollkorn" charset="0"/>
          <a:cs typeface="Vollkorn" charset="0"/>
        </a:defRPr>
      </a:lvl1pPr>
    </p:titleStyle>
    <p:bodyStyle>
      <a:lvl1pPr marL="228594" indent="-228594" algn="l" defTabSz="914377" rtl="0" eaLnBrk="1" latinLnBrk="0" hangingPunct="1">
        <a:lnSpc>
          <a:spcPct val="90000"/>
        </a:lnSpc>
        <a:spcBef>
          <a:spcPts val="1000"/>
        </a:spcBef>
        <a:buFont typeface="Arial"/>
        <a:buChar char="•"/>
        <a:defRPr sz="2800" kern="1200">
          <a:solidFill>
            <a:srgbClr val="60636B"/>
          </a:solidFill>
          <a:latin typeface="Fira Sans" charset="0"/>
          <a:ea typeface="Fira Sans" charset="0"/>
          <a:cs typeface="Fira Sans" charset="0"/>
        </a:defRPr>
      </a:lvl1pPr>
      <a:lvl2pPr marL="685783" indent="-228594" algn="l" defTabSz="914377" rtl="0" eaLnBrk="1" latinLnBrk="0" hangingPunct="1">
        <a:lnSpc>
          <a:spcPct val="90000"/>
        </a:lnSpc>
        <a:spcBef>
          <a:spcPts val="500"/>
        </a:spcBef>
        <a:buFont typeface="Arial"/>
        <a:buChar char="•"/>
        <a:defRPr sz="2400" kern="1200">
          <a:solidFill>
            <a:srgbClr val="60636B"/>
          </a:solidFill>
          <a:latin typeface="Fira Sans" charset="0"/>
          <a:ea typeface="Fira Sans" charset="0"/>
          <a:cs typeface="Fira Sans" charset="0"/>
        </a:defRPr>
      </a:lvl2pPr>
      <a:lvl3pPr marL="1142971" indent="-228594" algn="l" defTabSz="914377" rtl="0" eaLnBrk="1" latinLnBrk="0" hangingPunct="1">
        <a:lnSpc>
          <a:spcPct val="90000"/>
        </a:lnSpc>
        <a:spcBef>
          <a:spcPts val="500"/>
        </a:spcBef>
        <a:buFont typeface="Arial"/>
        <a:buChar char="•"/>
        <a:defRPr sz="2000" kern="1200">
          <a:solidFill>
            <a:srgbClr val="60636B"/>
          </a:solidFill>
          <a:latin typeface="Fira Sans" charset="0"/>
          <a:ea typeface="Fira Sans" charset="0"/>
          <a:cs typeface="Fira Sans" charset="0"/>
        </a:defRPr>
      </a:lvl3pPr>
      <a:lvl4pPr marL="1600160" indent="-228594" algn="l" defTabSz="914377" rtl="0" eaLnBrk="1" latinLnBrk="0" hangingPunct="1">
        <a:lnSpc>
          <a:spcPct val="90000"/>
        </a:lnSpc>
        <a:spcBef>
          <a:spcPts val="500"/>
        </a:spcBef>
        <a:buFont typeface="Arial"/>
        <a:buChar char="•"/>
        <a:defRPr sz="1800" kern="1200">
          <a:solidFill>
            <a:srgbClr val="60636B"/>
          </a:solidFill>
          <a:latin typeface="Fira Sans" charset="0"/>
          <a:ea typeface="Fira Sans" charset="0"/>
          <a:cs typeface="Fira Sans" charset="0"/>
        </a:defRPr>
      </a:lvl4pPr>
      <a:lvl5pPr marL="2057349" indent="-228594" algn="l" defTabSz="914377" rtl="0" eaLnBrk="1" latinLnBrk="0" hangingPunct="1">
        <a:lnSpc>
          <a:spcPct val="90000"/>
        </a:lnSpc>
        <a:spcBef>
          <a:spcPts val="500"/>
        </a:spcBef>
        <a:buFont typeface="Arial"/>
        <a:buChar char="•"/>
        <a:defRPr sz="1800" kern="1200">
          <a:solidFill>
            <a:srgbClr val="60636B"/>
          </a:solidFill>
          <a:latin typeface="Fira Sans" charset="0"/>
          <a:ea typeface="Fira Sans" charset="0"/>
          <a:cs typeface="Fira Sans" charset="0"/>
        </a:defRPr>
      </a:lvl5pPr>
      <a:lvl6pPr marL="2514537"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3.png"/><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3.png"/><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3.png"/><Relationship Id="rId4" Type="http://schemas.openxmlformats.org/officeDocument/2006/relationships/notesSlide" Target="../notesSlides/notesSlide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3.png"/><Relationship Id="rId5" Type="http://schemas.openxmlformats.org/officeDocument/2006/relationships/image" Target="../media/image10.png"/><Relationship Id="rId4" Type="http://schemas.openxmlformats.org/officeDocument/2006/relationships/notesSlide" Target="../notesSlides/notesSlide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3.png"/><Relationship Id="rId5" Type="http://schemas.openxmlformats.org/officeDocument/2006/relationships/image" Target="../media/image10.png"/><Relationship Id="rId4" Type="http://schemas.openxmlformats.org/officeDocument/2006/relationships/notesSlide" Target="../notesSlides/notesSlide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3.png"/><Relationship Id="rId5" Type="http://schemas.openxmlformats.org/officeDocument/2006/relationships/image" Target="../media/image11.png"/><Relationship Id="rId4" Type="http://schemas.openxmlformats.org/officeDocument/2006/relationships/notesSlide" Target="../notesSlides/notesSlide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3.png"/><Relationship Id="rId5" Type="http://schemas.openxmlformats.org/officeDocument/2006/relationships/image" Target="../media/image12.jpeg"/><Relationship Id="rId4" Type="http://schemas.openxmlformats.org/officeDocument/2006/relationships/notesSlide" Target="../notesSlides/notesSlide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3.png"/><Relationship Id="rId4" Type="http://schemas.openxmlformats.org/officeDocument/2006/relationships/notesSlide" Target="../notesSlides/notesSlide8.xml"/></Relationships>
</file>

<file path=ppt/slides/_rels/slide19.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slideLayout" Target="../slideLayouts/slideLayout9.xml"/><Relationship Id="rId7" Type="http://schemas.openxmlformats.org/officeDocument/2006/relationships/image" Target="../media/image15.png"/><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notesSlide" Target="../notesSlides/notesSlide9.xml"/><Relationship Id="rId9"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3.png"/><Relationship Id="rId5" Type="http://schemas.openxmlformats.org/officeDocument/2006/relationships/image" Target="../media/image17.png"/><Relationship Id="rId4" Type="http://schemas.openxmlformats.org/officeDocument/2006/relationships/notesSlide" Target="../notesSlides/notesSlide1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3.png"/><Relationship Id="rId5" Type="http://schemas.openxmlformats.org/officeDocument/2006/relationships/image" Target="../media/image18.jpeg"/><Relationship Id="rId4" Type="http://schemas.openxmlformats.org/officeDocument/2006/relationships/notesSlide" Target="../notesSlides/notesSlide11.xml"/></Relationships>
</file>

<file path=ppt/slides/_rels/slide2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Layout" Target="../slideLayouts/slideLayout9.xml"/><Relationship Id="rId7" Type="http://schemas.openxmlformats.org/officeDocument/2006/relationships/image" Target="../media/image21.png"/><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notesSlide" Target="../notesSlides/notesSlide12.xml"/><Relationship Id="rId9"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4a"/><Relationship Id="rId1" Type="http://schemas.microsoft.com/office/2007/relationships/media" Target="../media/media23.m4a"/><Relationship Id="rId5" Type="http://schemas.openxmlformats.org/officeDocument/2006/relationships/image" Target="../media/image3.png"/><Relationship Id="rId4" Type="http://schemas.openxmlformats.org/officeDocument/2006/relationships/notesSlide" Target="../notesSlides/notesSlide1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3.png"/><Relationship Id="rId5" Type="http://schemas.openxmlformats.org/officeDocument/2006/relationships/image" Target="../media/image24.jpeg"/><Relationship Id="rId4" Type="http://schemas.openxmlformats.org/officeDocument/2006/relationships/notesSlide" Target="../notesSlides/notesSlide1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5.m4a"/><Relationship Id="rId1" Type="http://schemas.microsoft.com/office/2007/relationships/media" Target="../media/media25.m4a"/><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m4a"/><Relationship Id="rId1" Type="http://schemas.microsoft.com/office/2007/relationships/media" Target="../media/media26.m4a"/><Relationship Id="rId6" Type="http://schemas.openxmlformats.org/officeDocument/2006/relationships/image" Target="../media/image3.png"/><Relationship Id="rId5" Type="http://schemas.openxmlformats.org/officeDocument/2006/relationships/image" Target="../media/image25.png"/><Relationship Id="rId4" Type="http://schemas.openxmlformats.org/officeDocument/2006/relationships/notesSlide" Target="../notesSlides/notesSlide16.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m4a"/><Relationship Id="rId1" Type="http://schemas.microsoft.com/office/2007/relationships/media" Target="../media/media27.m4a"/><Relationship Id="rId5" Type="http://schemas.openxmlformats.org/officeDocument/2006/relationships/image" Target="../media/image3.png"/><Relationship Id="rId4" Type="http://schemas.openxmlformats.org/officeDocument/2006/relationships/notesSlide" Target="../notesSlides/notesSlide1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m4a"/><Relationship Id="rId1" Type="http://schemas.microsoft.com/office/2007/relationships/media" Target="../media/media28.m4a"/><Relationship Id="rId5" Type="http://schemas.openxmlformats.org/officeDocument/2006/relationships/image" Target="../media/image3.png"/><Relationship Id="rId4" Type="http://schemas.openxmlformats.org/officeDocument/2006/relationships/notesSlide" Target="../notesSlides/notesSlide18.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9.m4a"/><Relationship Id="rId1" Type="http://schemas.microsoft.com/office/2007/relationships/media" Target="../media/media29.m4a"/><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0.m4a"/><Relationship Id="rId1" Type="http://schemas.microsoft.com/office/2007/relationships/media" Target="../media/media30.m4a"/><Relationship Id="rId5" Type="http://schemas.openxmlformats.org/officeDocument/2006/relationships/image" Target="../media/image3.png"/><Relationship Id="rId4" Type="http://schemas.openxmlformats.org/officeDocument/2006/relationships/image" Target="../media/image26.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3.pn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3.png"/><Relationship Id="rId5" Type="http://schemas.openxmlformats.org/officeDocument/2006/relationships/image" Target="../media/image5.jpeg"/><Relationship Id="rId4"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3.png"/><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3.png"/><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3.png"/><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1707" y="3446398"/>
            <a:ext cx="11834447" cy="1137479"/>
          </a:xfrm>
        </p:spPr>
        <p:txBody>
          <a:bodyPr>
            <a:noAutofit/>
          </a:bodyPr>
          <a:lstStyle/>
          <a:p>
            <a:r>
              <a:rPr lang="en-US" sz="4800" dirty="0"/>
              <a:t/>
            </a:r>
            <a:br>
              <a:rPr lang="en-US" sz="4800" dirty="0"/>
            </a:br>
            <a:r>
              <a:rPr lang="en-US" sz="4800" dirty="0"/>
              <a:t> </a:t>
            </a:r>
            <a:r>
              <a:rPr lang="en-US" sz="4400" b="1" dirty="0">
                <a:effectLst>
                  <a:outerShdw blurRad="38100" dist="38100" dir="2700000" algn="tl">
                    <a:srgbClr val="000000">
                      <a:alpha val="43137"/>
                    </a:srgbClr>
                  </a:outerShdw>
                </a:effectLst>
              </a:rPr>
              <a:t>West Virginia </a:t>
            </a:r>
            <a:r>
              <a:rPr lang="en-US" sz="4400" b="1">
                <a:effectLst>
                  <a:outerShdw blurRad="38100" dist="38100" dir="2700000" algn="tl">
                    <a:srgbClr val="000000">
                      <a:alpha val="43137"/>
                    </a:srgbClr>
                  </a:outerShdw>
                </a:effectLst>
              </a:rPr>
              <a:t/>
            </a:r>
            <a:br>
              <a:rPr lang="en-US" sz="4400" b="1">
                <a:effectLst>
                  <a:outerShdw blurRad="38100" dist="38100" dir="2700000" algn="tl">
                    <a:srgbClr val="000000">
                      <a:alpha val="43137"/>
                    </a:srgbClr>
                  </a:outerShdw>
                </a:effectLst>
              </a:rPr>
            </a:br>
            <a:r>
              <a:rPr lang="en-US" sz="4400" b="1">
                <a:effectLst>
                  <a:outerShdw blurRad="38100" dist="38100" dir="2700000" algn="tl">
                    <a:srgbClr val="000000">
                      <a:alpha val="43137"/>
                    </a:srgbClr>
                  </a:outerShdw>
                </a:effectLst>
              </a:rPr>
              <a:t>Classroom </a:t>
            </a:r>
            <a:r>
              <a:rPr lang="en-US" sz="4400" b="1" dirty="0">
                <a:effectLst>
                  <a:outerShdw blurRad="38100" dist="38100" dir="2700000" algn="tl">
                    <a:srgbClr val="000000">
                      <a:alpha val="43137"/>
                    </a:srgbClr>
                  </a:outerShdw>
                </a:effectLst>
              </a:rPr>
              <a:t>Benchmark Assessment</a:t>
            </a:r>
          </a:p>
        </p:txBody>
      </p:sp>
      <p:sp>
        <p:nvSpPr>
          <p:cNvPr id="3" name="Subtitle 2"/>
          <p:cNvSpPr>
            <a:spLocks noGrp="1"/>
          </p:cNvSpPr>
          <p:nvPr>
            <p:ph type="subTitle" idx="1"/>
          </p:nvPr>
        </p:nvSpPr>
        <p:spPr>
          <a:xfrm>
            <a:off x="2220688" y="4678880"/>
            <a:ext cx="7920841" cy="792755"/>
          </a:xfrm>
        </p:spPr>
        <p:txBody>
          <a:bodyPr>
            <a:noAutofit/>
          </a:bodyPr>
          <a:lstStyle/>
          <a:p>
            <a:r>
              <a:rPr lang="en-US" sz="3200" dirty="0"/>
              <a:t> Grades 3-8</a:t>
            </a:r>
          </a:p>
          <a:p>
            <a:r>
              <a:rPr lang="en-US" sz="3200" dirty="0"/>
              <a:t>Test Administrator (Examiner) Training</a:t>
            </a:r>
          </a:p>
        </p:txBody>
      </p:sp>
      <p:sp>
        <p:nvSpPr>
          <p:cNvPr id="4" name="Date Placeholder 3"/>
          <p:cNvSpPr>
            <a:spLocks noGrp="1"/>
          </p:cNvSpPr>
          <p:nvPr>
            <p:ph type="dt" sz="half" idx="10"/>
          </p:nvPr>
        </p:nvSpPr>
        <p:spPr>
          <a:xfrm>
            <a:off x="4376928" y="5853592"/>
            <a:ext cx="3584448" cy="573907"/>
          </a:xfrm>
        </p:spPr>
        <p:txBody>
          <a:bodyPr/>
          <a:lstStyle/>
          <a:p>
            <a:r>
              <a:rPr lang="en-US" sz="2000" i="0" dirty="0">
                <a:latin typeface="Vollkorn"/>
              </a:rPr>
              <a:t>August 2019</a:t>
            </a:r>
            <a:endParaRPr lang="en-US" sz="2000" dirty="0">
              <a:latin typeface="Vollkorn"/>
            </a:endParaRP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826907534"/>
      </p:ext>
    </p:extLst>
  </p:cSld>
  <p:clrMapOvr>
    <a:masterClrMapping/>
  </p:clrMapOvr>
  <mc:AlternateContent xmlns:mc="http://schemas.openxmlformats.org/markup-compatibility/2006">
    <mc:Choice xmlns:p14="http://schemas.microsoft.com/office/powerpoint/2010/main" Requires="p14">
      <p:transition spd="slow" p14:dur="2000" advTm="46195"/>
    </mc:Choice>
    <mc:Fallback>
      <p:transition spd="slow" advTm="461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6630861-4318-414B-8E21-CA5F03E7BD41}" type="slidenum">
              <a:rPr lang="en-US" smtClean="0"/>
              <a:t>10</a:t>
            </a:fld>
            <a:endParaRPr lang="en-US"/>
          </a:p>
        </p:txBody>
      </p:sp>
      <p:sp>
        <p:nvSpPr>
          <p:cNvPr id="5" name="TextBox 4"/>
          <p:cNvSpPr txBox="1"/>
          <p:nvPr/>
        </p:nvSpPr>
        <p:spPr>
          <a:xfrm>
            <a:off x="7168896" y="6198257"/>
            <a:ext cx="3669792" cy="523220"/>
          </a:xfrm>
          <a:prstGeom prst="rect">
            <a:avLst/>
          </a:prstGeom>
          <a:noFill/>
        </p:spPr>
        <p:txBody>
          <a:bodyPr wrap="square" rtlCol="0">
            <a:spAutoFit/>
          </a:bodyPr>
          <a:lstStyle/>
          <a:p>
            <a:pPr algn="r"/>
            <a:r>
              <a:rPr lang="en-US" sz="2800" b="1" dirty="0">
                <a:solidFill>
                  <a:srgbClr val="004078"/>
                </a:solidFill>
                <a:latin typeface="Vollkorn"/>
              </a:rPr>
              <a:t>Test Administrators</a:t>
            </a:r>
          </a:p>
        </p:txBody>
      </p:sp>
      <p:sp>
        <p:nvSpPr>
          <p:cNvPr id="2" name="Content Placeholder 1"/>
          <p:cNvSpPr>
            <a:spLocks noGrp="1"/>
          </p:cNvSpPr>
          <p:nvPr>
            <p:ph idx="1"/>
          </p:nvPr>
        </p:nvSpPr>
        <p:spPr>
          <a:xfrm>
            <a:off x="550984" y="1274572"/>
            <a:ext cx="5288983" cy="4480052"/>
          </a:xfrm>
        </p:spPr>
        <p:txBody>
          <a:bodyPr>
            <a:normAutofit fontScale="85000" lnSpcReduction="10000"/>
          </a:bodyPr>
          <a:lstStyle/>
          <a:p>
            <a:pPr>
              <a:lnSpc>
                <a:spcPct val="114000"/>
              </a:lnSpc>
              <a:spcAft>
                <a:spcPts val="600"/>
              </a:spcAft>
            </a:pPr>
            <a:r>
              <a:rPr lang="en-US" dirty="0">
                <a:solidFill>
                  <a:srgbClr val="1C3F93"/>
                </a:solidFill>
              </a:rPr>
              <a:t>3.17.e.  may not be a student teacher; unless he or she is a teacher in residence.</a:t>
            </a:r>
          </a:p>
          <a:p>
            <a:pPr lvl="1">
              <a:lnSpc>
                <a:spcPct val="114000"/>
              </a:lnSpc>
              <a:spcAft>
                <a:spcPts val="600"/>
              </a:spcAft>
            </a:pPr>
            <a:r>
              <a:rPr lang="en-US" sz="2200" dirty="0">
                <a:solidFill>
                  <a:srgbClr val="1C3F93"/>
                </a:solidFill>
              </a:rPr>
              <a:t>3.17.e.1  Teacher in Residence.  An intensively supervised and mentored residency program for prospective teachers during their senior year that refines professional practice skills and helps them gain the teaching experience needed to demonstrate competence as a prerequisite to certification to teach in West Virginia public schools. (W. Va. Code §18A-3-1.)</a:t>
            </a:r>
          </a:p>
          <a:p>
            <a:endParaRPr lang="en-US" sz="2600" dirty="0"/>
          </a:p>
        </p:txBody>
      </p:sp>
      <p:sp>
        <p:nvSpPr>
          <p:cNvPr id="6" name="Title 5"/>
          <p:cNvSpPr>
            <a:spLocks noGrp="1"/>
          </p:cNvSpPr>
          <p:nvPr>
            <p:ph type="title"/>
          </p:nvPr>
        </p:nvSpPr>
        <p:spPr>
          <a:xfrm>
            <a:off x="550985" y="430530"/>
            <a:ext cx="4392869" cy="838200"/>
          </a:xfrm>
        </p:spPr>
        <p:txBody>
          <a:bodyPr rtlCol="0">
            <a:normAutofit fontScale="90000"/>
          </a:bodyPr>
          <a:lstStyle/>
          <a:p>
            <a:pPr algn="l" fontAlgn="auto">
              <a:spcAft>
                <a:spcPts val="0"/>
              </a:spcAft>
              <a:defRPr/>
            </a:pPr>
            <a:r>
              <a:rPr lang="en-US" sz="4000" b="1" dirty="0">
                <a:solidFill>
                  <a:srgbClr val="1C3F93"/>
                </a:solidFill>
                <a:latin typeface="Vollkorn"/>
              </a:rPr>
              <a:t>WVBE Policy 2340</a:t>
            </a:r>
          </a:p>
        </p:txBody>
      </p:sp>
      <p:pic>
        <p:nvPicPr>
          <p:cNvPr id="7" name="Picture 4" descr="C:\Documents and Settings\pdillon\Local Settings\Temporary Internet Files\Content.IE5\XUUUAA0H\MPj04089830000[1].jpg"/>
          <p:cNvPicPr>
            <a:picLocks noChangeAspect="1" noChangeArrowheads="1"/>
          </p:cNvPicPr>
          <p:nvPr/>
        </p:nvPicPr>
        <p:blipFill>
          <a:blip r:embed="rId4" cstate="print"/>
          <a:srcRect l="14163" r="4087"/>
          <a:stretch>
            <a:fillRect/>
          </a:stretch>
        </p:blipFill>
        <p:spPr bwMode="auto">
          <a:xfrm>
            <a:off x="6504431" y="776224"/>
            <a:ext cx="4998721" cy="4557584"/>
          </a:xfrm>
          <a:prstGeom prst="rect">
            <a:avLst/>
          </a:prstGeom>
          <a:ln>
            <a:noFill/>
          </a:ln>
          <a:effectLst>
            <a:outerShdw blurRad="292100" dist="139700" dir="2700000" algn="tl" rotWithShape="0">
              <a:srgbClr val="333333">
                <a:alpha val="65000"/>
              </a:srgbClr>
            </a:outerShdw>
          </a:effec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734251364"/>
      </p:ext>
    </p:extLst>
  </p:cSld>
  <p:clrMapOvr>
    <a:masterClrMapping/>
  </p:clrMapOvr>
  <mc:AlternateContent xmlns:mc="http://schemas.openxmlformats.org/markup-compatibility/2006">
    <mc:Choice xmlns:p14="http://schemas.microsoft.com/office/powerpoint/2010/main" Requires="p14">
      <p:transition spd="slow" p14:dur="2000" advTm="24940"/>
    </mc:Choice>
    <mc:Fallback>
      <p:transition spd="slow" advTm="249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6630861-4318-414B-8E21-CA5F03E7BD41}" type="slidenum">
              <a:rPr lang="en-US" smtClean="0"/>
              <a:t>11</a:t>
            </a:fld>
            <a:endParaRPr lang="en-US"/>
          </a:p>
        </p:txBody>
      </p:sp>
      <p:sp>
        <p:nvSpPr>
          <p:cNvPr id="5" name="TextBox 4"/>
          <p:cNvSpPr txBox="1"/>
          <p:nvPr/>
        </p:nvSpPr>
        <p:spPr>
          <a:xfrm>
            <a:off x="7168896" y="6198257"/>
            <a:ext cx="3669792" cy="523220"/>
          </a:xfrm>
          <a:prstGeom prst="rect">
            <a:avLst/>
          </a:prstGeom>
          <a:noFill/>
        </p:spPr>
        <p:txBody>
          <a:bodyPr wrap="square" rtlCol="0">
            <a:spAutoFit/>
          </a:bodyPr>
          <a:lstStyle/>
          <a:p>
            <a:pPr algn="r"/>
            <a:r>
              <a:rPr lang="en-US" sz="2800" b="1" dirty="0">
                <a:solidFill>
                  <a:srgbClr val="004078"/>
                </a:solidFill>
                <a:latin typeface="Vollkorn"/>
              </a:rPr>
              <a:t>Test Administrators</a:t>
            </a:r>
          </a:p>
        </p:txBody>
      </p:sp>
      <p:sp>
        <p:nvSpPr>
          <p:cNvPr id="2" name="Content Placeholder 1"/>
          <p:cNvSpPr>
            <a:spLocks noGrp="1"/>
          </p:cNvSpPr>
          <p:nvPr>
            <p:ph idx="1"/>
          </p:nvPr>
        </p:nvSpPr>
        <p:spPr>
          <a:xfrm>
            <a:off x="221801" y="1246886"/>
            <a:ext cx="4746438" cy="4149969"/>
          </a:xfrm>
        </p:spPr>
        <p:txBody>
          <a:bodyPr>
            <a:normAutofit lnSpcReduction="10000"/>
          </a:bodyPr>
          <a:lstStyle/>
          <a:p>
            <a:pPr>
              <a:lnSpc>
                <a:spcPct val="114000"/>
              </a:lnSpc>
              <a:spcAft>
                <a:spcPts val="600"/>
              </a:spcAft>
            </a:pPr>
            <a:r>
              <a:rPr lang="en-US" sz="2600" dirty="0">
                <a:solidFill>
                  <a:srgbClr val="1C3F93"/>
                </a:solidFill>
              </a:rPr>
              <a:t>3.17.f.  may not administer WV-MAP assessments to family members.</a:t>
            </a:r>
          </a:p>
          <a:p>
            <a:pPr lvl="1">
              <a:lnSpc>
                <a:spcPct val="134000"/>
              </a:lnSpc>
              <a:spcAft>
                <a:spcPts val="600"/>
              </a:spcAft>
            </a:pPr>
            <a:r>
              <a:rPr lang="en-US" sz="2200" dirty="0">
                <a:solidFill>
                  <a:srgbClr val="1C3F93"/>
                </a:solidFill>
              </a:rPr>
              <a:t>3.17.f.1  Decisions regarding other potential conflicts of interests involving test administration will be the responsibility of the district coordinators.</a:t>
            </a:r>
          </a:p>
          <a:p>
            <a:endParaRPr lang="en-US" dirty="0"/>
          </a:p>
        </p:txBody>
      </p:sp>
      <p:sp>
        <p:nvSpPr>
          <p:cNvPr id="6" name="Title 5"/>
          <p:cNvSpPr>
            <a:spLocks noGrp="1"/>
          </p:cNvSpPr>
          <p:nvPr>
            <p:ph type="title"/>
          </p:nvPr>
        </p:nvSpPr>
        <p:spPr>
          <a:xfrm>
            <a:off x="398586" y="408686"/>
            <a:ext cx="4392869" cy="838200"/>
          </a:xfrm>
        </p:spPr>
        <p:txBody>
          <a:bodyPr rtlCol="0">
            <a:normAutofit fontScale="90000"/>
          </a:bodyPr>
          <a:lstStyle/>
          <a:p>
            <a:pPr algn="l" fontAlgn="auto">
              <a:spcAft>
                <a:spcPts val="0"/>
              </a:spcAft>
              <a:defRPr/>
            </a:pPr>
            <a:r>
              <a:rPr lang="en-US" sz="4000" b="1" dirty="0">
                <a:solidFill>
                  <a:srgbClr val="1C3F93"/>
                </a:solidFill>
                <a:latin typeface="Vollkorn"/>
              </a:rPr>
              <a:t>WVBE Policy 2340</a:t>
            </a:r>
          </a:p>
        </p:txBody>
      </p:sp>
      <p:pic>
        <p:nvPicPr>
          <p:cNvPr id="7" name="Picture 4" descr="C:\Documents and Settings\pdillon\Local Settings\Temporary Internet Files\Content.IE5\XUUUAA0H\MPj04089830000[1].jpg"/>
          <p:cNvPicPr>
            <a:picLocks noChangeAspect="1" noChangeArrowheads="1"/>
          </p:cNvPicPr>
          <p:nvPr/>
        </p:nvPicPr>
        <p:blipFill>
          <a:blip r:embed="rId4" cstate="print"/>
          <a:stretch>
            <a:fillRect/>
          </a:stretch>
        </p:blipFill>
        <p:spPr bwMode="auto">
          <a:xfrm>
            <a:off x="5797296" y="827786"/>
            <a:ext cx="5562755" cy="4170934"/>
          </a:xfrm>
          <a:prstGeom prst="rect">
            <a:avLst/>
          </a:prstGeom>
          <a:ln>
            <a:noFill/>
          </a:ln>
          <a:effectLst>
            <a:outerShdw blurRad="292100" dist="139700" dir="2700000" algn="tl" rotWithShape="0">
              <a:srgbClr val="333333">
                <a:alpha val="65000"/>
              </a:srgbClr>
            </a:outerShdw>
          </a:effec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170454856"/>
      </p:ext>
    </p:extLst>
  </p:cSld>
  <p:clrMapOvr>
    <a:masterClrMapping/>
  </p:clrMapOvr>
  <mc:AlternateContent xmlns:mc="http://schemas.openxmlformats.org/markup-compatibility/2006">
    <mc:Choice xmlns:p14="http://schemas.microsoft.com/office/powerpoint/2010/main" Requires="p14">
      <p:transition spd="slow" p14:dur="2000" advTm="29132"/>
    </mc:Choice>
    <mc:Fallback>
      <p:transition spd="slow" advTm="291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1707" y="3446397"/>
            <a:ext cx="11834447" cy="869571"/>
          </a:xfrm>
        </p:spPr>
        <p:txBody>
          <a:bodyPr>
            <a:normAutofit/>
          </a:bodyPr>
          <a:lstStyle/>
          <a:p>
            <a:r>
              <a:rPr lang="en-US" sz="4000" dirty="0"/>
              <a:t>CBA Test Administrator (Examiner) Training</a:t>
            </a:r>
          </a:p>
        </p:txBody>
      </p:sp>
      <p:sp>
        <p:nvSpPr>
          <p:cNvPr id="3" name="Subtitle 2"/>
          <p:cNvSpPr>
            <a:spLocks noGrp="1"/>
          </p:cNvSpPr>
          <p:nvPr>
            <p:ph type="subTitle" idx="1"/>
          </p:nvPr>
        </p:nvSpPr>
        <p:spPr>
          <a:xfrm>
            <a:off x="2661137" y="4584194"/>
            <a:ext cx="6875585" cy="682751"/>
          </a:xfrm>
        </p:spPr>
        <p:txBody>
          <a:bodyPr>
            <a:normAutofit/>
          </a:bodyPr>
          <a:lstStyle/>
          <a:p>
            <a:r>
              <a:rPr lang="en-US" sz="3600" dirty="0"/>
              <a:t>Before Testing</a:t>
            </a:r>
          </a:p>
        </p:txBody>
      </p:sp>
      <p:sp>
        <p:nvSpPr>
          <p:cNvPr id="4" name="Date Placeholder 3"/>
          <p:cNvSpPr>
            <a:spLocks noGrp="1"/>
          </p:cNvSpPr>
          <p:nvPr>
            <p:ph type="dt" sz="half" idx="10"/>
          </p:nvPr>
        </p:nvSpPr>
        <p:spPr>
          <a:xfrm>
            <a:off x="4727328" y="5476496"/>
            <a:ext cx="2743200" cy="365125"/>
          </a:xfrm>
        </p:spPr>
        <p:txBody>
          <a:bodyPr/>
          <a:lstStyle/>
          <a:p>
            <a:r>
              <a:rPr lang="en-US" sz="2400" dirty="0">
                <a:latin typeface="Vollkorn"/>
              </a:rPr>
              <a:t>August 2019</a:t>
            </a: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099689581"/>
      </p:ext>
    </p:extLst>
  </p:cSld>
  <p:clrMapOvr>
    <a:masterClrMapping/>
  </p:clrMapOvr>
  <mc:AlternateContent xmlns:mc="http://schemas.openxmlformats.org/markup-compatibility/2006">
    <mc:Choice xmlns:p14="http://schemas.microsoft.com/office/powerpoint/2010/main" Requires="p14">
      <p:transition spd="slow" p14:dur="2000" advTm="1312"/>
    </mc:Choice>
    <mc:Fallback>
      <p:transition spd="slow" advTm="13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6630861-4318-414B-8E21-CA5F03E7BD41}" type="slidenum">
              <a:rPr lang="en-US" smtClean="0"/>
              <a:t>13</a:t>
            </a:fld>
            <a:endParaRPr lang="en-US"/>
          </a:p>
        </p:txBody>
      </p:sp>
      <p:sp>
        <p:nvSpPr>
          <p:cNvPr id="8" name="TextBox 7"/>
          <p:cNvSpPr txBox="1"/>
          <p:nvPr/>
        </p:nvSpPr>
        <p:spPr>
          <a:xfrm>
            <a:off x="4974336" y="6198257"/>
            <a:ext cx="5864352" cy="523220"/>
          </a:xfrm>
          <a:prstGeom prst="rect">
            <a:avLst/>
          </a:prstGeom>
          <a:noFill/>
        </p:spPr>
        <p:txBody>
          <a:bodyPr wrap="square" rtlCol="0">
            <a:spAutoFit/>
          </a:bodyPr>
          <a:lstStyle/>
          <a:p>
            <a:pPr algn="r"/>
            <a:r>
              <a:rPr lang="en-US" sz="2800" b="1" dirty="0">
                <a:solidFill>
                  <a:srgbClr val="004078"/>
                </a:solidFill>
                <a:latin typeface="Vollkorn"/>
              </a:rPr>
              <a:t> Before Test Administration</a:t>
            </a:r>
          </a:p>
        </p:txBody>
      </p:sp>
      <p:sp>
        <p:nvSpPr>
          <p:cNvPr id="9" name="Flowchart: Document 8"/>
          <p:cNvSpPr/>
          <p:nvPr/>
        </p:nvSpPr>
        <p:spPr>
          <a:xfrm>
            <a:off x="7603584" y="280416"/>
            <a:ext cx="4164904" cy="4953000"/>
          </a:xfrm>
          <a:prstGeom prst="flowChartDocument">
            <a:avLst/>
          </a:prstGeom>
          <a:solidFill>
            <a:schemeClr val="bg1"/>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3" name="Flowchart: Document 12"/>
          <p:cNvSpPr/>
          <p:nvPr/>
        </p:nvSpPr>
        <p:spPr>
          <a:xfrm>
            <a:off x="7307768" y="683788"/>
            <a:ext cx="4164904" cy="4953000"/>
          </a:xfrm>
          <a:prstGeom prst="flowChartDocument">
            <a:avLst/>
          </a:prstGeom>
          <a:solidFill>
            <a:schemeClr val="bg1"/>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Flowchart: Document 13"/>
          <p:cNvSpPr/>
          <p:nvPr/>
        </p:nvSpPr>
        <p:spPr>
          <a:xfrm>
            <a:off x="6826184" y="1043571"/>
            <a:ext cx="4164904" cy="4953000"/>
          </a:xfrm>
          <a:prstGeom prst="flowChartDocument">
            <a:avLst/>
          </a:prstGeom>
          <a:solidFill>
            <a:schemeClr val="bg1"/>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TextBox 15"/>
          <p:cNvSpPr txBox="1"/>
          <p:nvPr/>
        </p:nvSpPr>
        <p:spPr>
          <a:xfrm>
            <a:off x="6826184" y="1127793"/>
            <a:ext cx="4191000" cy="338554"/>
          </a:xfrm>
          <a:prstGeom prst="rect">
            <a:avLst/>
          </a:prstGeom>
          <a:noFill/>
        </p:spPr>
        <p:txBody>
          <a:bodyPr wrap="square" rtlCol="0">
            <a:spAutoFit/>
          </a:bodyPr>
          <a:lstStyle/>
          <a:p>
            <a:pPr algn="ctr"/>
            <a:r>
              <a:rPr lang="en-US" sz="1600" b="1" dirty="0"/>
              <a:t>126CSR14</a:t>
            </a:r>
          </a:p>
        </p:txBody>
      </p:sp>
      <p:sp>
        <p:nvSpPr>
          <p:cNvPr id="17" name="Rectangle 16"/>
          <p:cNvSpPr/>
          <p:nvPr/>
        </p:nvSpPr>
        <p:spPr>
          <a:xfrm>
            <a:off x="8264100" y="1492779"/>
            <a:ext cx="1315168" cy="338554"/>
          </a:xfrm>
          <a:prstGeom prst="rect">
            <a:avLst/>
          </a:prstGeom>
          <a:solidFill>
            <a:srgbClr val="013F72"/>
          </a:solidFill>
        </p:spPr>
        <p:style>
          <a:lnRef idx="0">
            <a:schemeClr val="accent1"/>
          </a:lnRef>
          <a:fillRef idx="3">
            <a:schemeClr val="accent1"/>
          </a:fillRef>
          <a:effectRef idx="3">
            <a:schemeClr val="accent1"/>
          </a:effectRef>
          <a:fontRef idx="minor">
            <a:schemeClr val="lt1"/>
          </a:fontRef>
        </p:style>
        <p:txBody>
          <a:bodyPr wrap="none">
            <a:spAutoFit/>
          </a:bodyPr>
          <a:lstStyle/>
          <a:p>
            <a:r>
              <a:rPr lang="en-US" sz="1600" b="1" dirty="0"/>
              <a:t>Appendix A</a:t>
            </a:r>
            <a:endParaRPr lang="en-US" sz="1600" dirty="0"/>
          </a:p>
        </p:txBody>
      </p:sp>
      <p:sp>
        <p:nvSpPr>
          <p:cNvPr id="18" name="TextBox 17"/>
          <p:cNvSpPr txBox="1"/>
          <p:nvPr/>
        </p:nvSpPr>
        <p:spPr>
          <a:xfrm>
            <a:off x="6927436" y="1910352"/>
            <a:ext cx="3962400" cy="4001095"/>
          </a:xfrm>
          <a:prstGeom prst="rect">
            <a:avLst/>
          </a:prstGeom>
          <a:noFill/>
        </p:spPr>
        <p:txBody>
          <a:bodyPr wrap="square" rtlCol="0">
            <a:spAutoFit/>
          </a:bodyPr>
          <a:lstStyle/>
          <a:p>
            <a:r>
              <a:rPr lang="en-US" sz="1000" dirty="0"/>
              <a:t>The </a:t>
            </a:r>
            <a:r>
              <a:rPr lang="en-US" sz="1000" i="1" dirty="0"/>
              <a:t>WVBE Testing Code of Ethics</a:t>
            </a:r>
            <a:r>
              <a:rPr lang="en-US" sz="1000" dirty="0"/>
              <a:t> addresses special concerns regarding appropriate professional practices within the West Virginia Measures of Academic Progress (WV-MAP), as well as appropriate professional conduct.  The </a:t>
            </a:r>
            <a:r>
              <a:rPr lang="en-US" sz="1000" i="1" dirty="0"/>
              <a:t>WVBE Testing Code of Ethics</a:t>
            </a:r>
            <a:r>
              <a:rPr lang="en-US" sz="1000" dirty="0"/>
              <a:t> supplements the practices and procedures set forth by W. Va.126CSR14, WVBE Policy 2340.</a:t>
            </a:r>
            <a:endParaRPr lang="en-US" sz="600" dirty="0"/>
          </a:p>
          <a:p>
            <a:r>
              <a:rPr lang="en-US" sz="600" dirty="0"/>
              <a:t> </a:t>
            </a:r>
          </a:p>
          <a:p>
            <a:r>
              <a:rPr lang="en-US" sz="1000" b="1" dirty="0">
                <a:solidFill>
                  <a:schemeClr val="accent2"/>
                </a:solidFill>
              </a:rPr>
              <a:t>ETHICAL TESTING PRACTICES</a:t>
            </a:r>
            <a:endParaRPr lang="en-US" sz="600" dirty="0">
              <a:solidFill>
                <a:schemeClr val="accent2"/>
              </a:solidFill>
            </a:endParaRPr>
          </a:p>
          <a:p>
            <a:r>
              <a:rPr lang="en-US" sz="600" dirty="0"/>
              <a:t> </a:t>
            </a:r>
          </a:p>
          <a:p>
            <a:r>
              <a:rPr lang="en-US" sz="1000" b="1" dirty="0"/>
              <a:t>Test Security</a:t>
            </a:r>
            <a:endParaRPr lang="en-US" sz="600" dirty="0"/>
          </a:p>
          <a:p>
            <a:r>
              <a:rPr lang="en-US" sz="600" dirty="0"/>
              <a:t> </a:t>
            </a:r>
          </a:p>
          <a:p>
            <a:r>
              <a:rPr lang="en-US" sz="1000" dirty="0"/>
              <a:t>1.  District school personnel shall establish and implement procedures to ensure maximum test security and limit access of secure materials to applicable district/school personnel.</a:t>
            </a:r>
            <a:endParaRPr lang="en-US" sz="600" dirty="0"/>
          </a:p>
          <a:p>
            <a:r>
              <a:rPr lang="en-US" sz="600" dirty="0"/>
              <a:t> </a:t>
            </a:r>
          </a:p>
          <a:p>
            <a:r>
              <a:rPr lang="en-US" sz="1000" dirty="0"/>
              <a:t>2.  Apart from the scheduled test administration to students, secure test materials shall be stored in a locked and secured location by the district test coordinator in accordance with the test administration guidelines of each assessment.</a:t>
            </a:r>
            <a:endParaRPr lang="en-US" sz="600" dirty="0"/>
          </a:p>
          <a:p>
            <a:r>
              <a:rPr lang="en-US" sz="600" dirty="0"/>
              <a:t> </a:t>
            </a:r>
          </a:p>
          <a:p>
            <a:r>
              <a:rPr lang="en-US" sz="1000" dirty="0"/>
              <a:t>3.  The district test coordinator shall be responsible for the test booklets/answer sheets received by the district and shall maintain a record of the booklets sent to each school in accordance to the test administration guidelines of each assessment.</a:t>
            </a:r>
          </a:p>
          <a:p>
            <a:r>
              <a:rPr lang="en-US" sz="1000" dirty="0"/>
              <a:t> </a:t>
            </a:r>
          </a:p>
          <a:p>
            <a:endParaRPr lang="en-US" dirty="0"/>
          </a:p>
        </p:txBody>
      </p:sp>
      <p:sp>
        <p:nvSpPr>
          <p:cNvPr id="19" name="Text Placeholder 20"/>
          <p:cNvSpPr txBox="1">
            <a:spLocks/>
          </p:cNvSpPr>
          <p:nvPr/>
        </p:nvSpPr>
        <p:spPr>
          <a:xfrm>
            <a:off x="658368" y="683788"/>
            <a:ext cx="5237580" cy="4800600"/>
          </a:xfrm>
          <a:prstGeom prst="rect">
            <a:avLst/>
          </a:prstGeom>
        </p:spPr>
        <p:txBody>
          <a:bodyPr vert="horz" lIns="91440" tIns="45720" rIns="91440" bIns="45720" rtlCol="0">
            <a:normAutofit/>
          </a:bodyPr>
          <a:lstStyle/>
          <a:p>
            <a:pPr marL="0" marR="0" lvl="0" indent="0" algn="l" defTabSz="457200" rtl="0" eaLnBrk="1" fontAlgn="auto" latinLnBrk="0" hangingPunct="1">
              <a:lnSpc>
                <a:spcPct val="100000"/>
              </a:lnSpc>
              <a:spcBef>
                <a:spcPct val="20000"/>
              </a:spcBef>
              <a:spcAft>
                <a:spcPts val="0"/>
              </a:spcAft>
              <a:buClr>
                <a:schemeClr val="accent3">
                  <a:lumMod val="75000"/>
                </a:schemeClr>
              </a:buClr>
              <a:buSzTx/>
              <a:buFont typeface="Arial" pitchFamily="34" charset="0"/>
              <a:buNone/>
              <a:tabLst/>
              <a:defRPr/>
            </a:pPr>
            <a:r>
              <a:rPr kumimoji="0" lang="en-US" sz="4000" b="1" i="0" strike="noStrike" kern="1200" cap="none" spc="0" normalizeH="0" baseline="0" noProof="0" dirty="0">
                <a:ln>
                  <a:noFill/>
                </a:ln>
                <a:solidFill>
                  <a:srgbClr val="1C3F93"/>
                </a:solidFill>
                <a:effectLst/>
                <a:uLnTx/>
                <a:uFillTx/>
                <a:latin typeface="Vollkorn"/>
              </a:rPr>
              <a:t>Training</a:t>
            </a:r>
          </a:p>
          <a:p>
            <a:pPr marL="0" marR="0" lvl="0" indent="0" algn="l" defTabSz="457200" rtl="0" eaLnBrk="1" fontAlgn="auto" latinLnBrk="0" hangingPunct="1">
              <a:lnSpc>
                <a:spcPct val="100000"/>
              </a:lnSpc>
              <a:spcBef>
                <a:spcPct val="20000"/>
              </a:spcBef>
              <a:spcAft>
                <a:spcPts val="0"/>
              </a:spcAft>
              <a:buClr>
                <a:schemeClr val="accent3">
                  <a:lumMod val="75000"/>
                </a:schemeClr>
              </a:buClr>
              <a:buSzTx/>
              <a:buFont typeface="Arial" pitchFamily="34" charset="0"/>
              <a:buNone/>
              <a:tabLst/>
              <a:defRPr/>
            </a:pPr>
            <a:endParaRPr kumimoji="0" lang="en-US" sz="1400" b="1" i="0" u="none" strike="noStrike" kern="1200" cap="none" spc="0" normalizeH="0" baseline="0" noProof="0" dirty="0">
              <a:ln>
                <a:noFill/>
              </a:ln>
              <a:solidFill>
                <a:srgbClr val="1C3F93"/>
              </a:solidFill>
              <a:effectLst/>
              <a:uLnTx/>
              <a:uFillTx/>
              <a:latin typeface="Vollkorn"/>
            </a:endParaRPr>
          </a:p>
          <a:p>
            <a:r>
              <a:rPr lang="en-US" sz="3600" dirty="0">
                <a:solidFill>
                  <a:srgbClr val="1C3F93"/>
                </a:solidFill>
                <a:latin typeface="Vollkorn"/>
              </a:rPr>
              <a:t>Test Administrators must be trained on the Testing Code of Ethics and Ethical Testing Practices</a:t>
            </a:r>
            <a:r>
              <a:rPr lang="en-US" sz="2400" dirty="0">
                <a:solidFill>
                  <a:srgbClr val="1C3F93"/>
                </a:solidFill>
                <a:latin typeface="Vollkorn"/>
              </a:rPr>
              <a:t>.  </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465224896"/>
      </p:ext>
    </p:extLst>
  </p:cSld>
  <p:clrMapOvr>
    <a:masterClrMapping/>
  </p:clrMapOvr>
  <mc:AlternateContent xmlns:mc="http://schemas.openxmlformats.org/markup-compatibility/2006">
    <mc:Choice xmlns:p14="http://schemas.microsoft.com/office/powerpoint/2010/main" Requires="p14">
      <p:transition spd="slow" p14:dur="2000" advTm="14114"/>
    </mc:Choice>
    <mc:Fallback>
      <p:transition spd="slow" advTm="141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6630861-4318-414B-8E21-CA5F03E7BD41}" type="slidenum">
              <a:rPr lang="en-US" smtClean="0"/>
              <a:t>14</a:t>
            </a:fld>
            <a:endParaRPr lang="en-US"/>
          </a:p>
        </p:txBody>
      </p:sp>
      <p:sp>
        <p:nvSpPr>
          <p:cNvPr id="8" name="TextBox 7"/>
          <p:cNvSpPr txBox="1"/>
          <p:nvPr/>
        </p:nvSpPr>
        <p:spPr>
          <a:xfrm>
            <a:off x="4974336" y="6198257"/>
            <a:ext cx="5864352" cy="523220"/>
          </a:xfrm>
          <a:prstGeom prst="rect">
            <a:avLst/>
          </a:prstGeom>
          <a:noFill/>
        </p:spPr>
        <p:txBody>
          <a:bodyPr wrap="square" rtlCol="0">
            <a:spAutoFit/>
          </a:bodyPr>
          <a:lstStyle/>
          <a:p>
            <a:pPr algn="r"/>
            <a:r>
              <a:rPr lang="en-US" sz="2800" b="1" dirty="0">
                <a:solidFill>
                  <a:srgbClr val="004078"/>
                </a:solidFill>
                <a:latin typeface="Vollkorn"/>
              </a:rPr>
              <a:t> Before Test Administration</a:t>
            </a:r>
          </a:p>
        </p:txBody>
      </p:sp>
      <p:pic>
        <p:nvPicPr>
          <p:cNvPr id="11" name="Picture 10"/>
          <p:cNvPicPr>
            <a:picLocks noChangeAspect="1"/>
          </p:cNvPicPr>
          <p:nvPr/>
        </p:nvPicPr>
        <p:blipFill rotWithShape="1">
          <a:blip r:embed="rId5"/>
          <a:srcRect l="4956" t="2283" r="3377"/>
          <a:stretch/>
        </p:blipFill>
        <p:spPr>
          <a:xfrm>
            <a:off x="647919" y="1019955"/>
            <a:ext cx="3721960" cy="4368909"/>
          </a:xfrm>
          <a:prstGeom prst="rect">
            <a:avLst/>
          </a:prstGeom>
          <a:ln w="19050">
            <a:solidFill>
              <a:schemeClr val="tx2"/>
            </a:solidFill>
          </a:ln>
          <a:effectLst>
            <a:outerShdw blurRad="50800" dist="38100" algn="l" rotWithShape="0">
              <a:prstClr val="black">
                <a:alpha val="40000"/>
              </a:prstClr>
            </a:outerShdw>
          </a:effectLst>
        </p:spPr>
      </p:pic>
      <p:sp>
        <p:nvSpPr>
          <p:cNvPr id="12" name="Rectangle 11"/>
          <p:cNvSpPr/>
          <p:nvPr/>
        </p:nvSpPr>
        <p:spPr>
          <a:xfrm>
            <a:off x="647919" y="222504"/>
            <a:ext cx="2590800" cy="646331"/>
          </a:xfrm>
          <a:prstGeom prst="rect">
            <a:avLst/>
          </a:prstGeom>
        </p:spPr>
        <p:txBody>
          <a:bodyPr wrap="square">
            <a:spAutoFit/>
          </a:bodyPr>
          <a:lstStyle/>
          <a:p>
            <a:pPr lvl="0" defTabSz="457200" fontAlgn="auto">
              <a:spcBef>
                <a:spcPct val="20000"/>
              </a:spcBef>
              <a:spcAft>
                <a:spcPts val="0"/>
              </a:spcAft>
              <a:buClr>
                <a:schemeClr val="accent3">
                  <a:lumMod val="75000"/>
                </a:schemeClr>
              </a:buClr>
              <a:defRPr/>
            </a:pPr>
            <a:r>
              <a:rPr lang="en-US" sz="3600" b="1" dirty="0">
                <a:solidFill>
                  <a:srgbClr val="013F72"/>
                </a:solidFill>
                <a:latin typeface="Vollkorn"/>
              </a:rPr>
              <a:t>Training</a:t>
            </a:r>
          </a:p>
        </p:txBody>
      </p:sp>
      <p:sp>
        <p:nvSpPr>
          <p:cNvPr id="15" name="TextBox 15"/>
          <p:cNvSpPr txBox="1">
            <a:spLocks noChangeArrowheads="1"/>
          </p:cNvSpPr>
          <p:nvPr/>
        </p:nvSpPr>
        <p:spPr bwMode="auto">
          <a:xfrm>
            <a:off x="3389376" y="246888"/>
            <a:ext cx="8610600" cy="830997"/>
          </a:xfrm>
          <a:prstGeom prst="rect">
            <a:avLst/>
          </a:prstGeom>
          <a:noFill/>
          <a:ln w="9525">
            <a:noFill/>
            <a:miter lim="800000"/>
            <a:headEnd/>
            <a:tailEnd/>
          </a:ln>
        </p:spPr>
        <p:txBody>
          <a:bodyPr wrap="square">
            <a:spAutoFit/>
          </a:bodyPr>
          <a:lstStyle/>
          <a:p>
            <a:pPr algn="r"/>
            <a:r>
              <a:rPr lang="en-US" sz="2400" b="1" cap="all" dirty="0">
                <a:ln w="9000" cmpd="sng">
                  <a:solidFill>
                    <a:srgbClr val="013F72"/>
                  </a:solidFill>
                  <a:prstDash val="solid"/>
                </a:ln>
                <a:solidFill>
                  <a:srgbClr val="013F72"/>
                </a:solidFill>
                <a:effectLst>
                  <a:reflection blurRad="12700" stA="28000" endPos="45000" dist="1000" dir="5400000" sy="-100000" algn="bl" rotWithShape="0"/>
                </a:effectLst>
                <a:latin typeface="Vollkorn"/>
              </a:rPr>
              <a:t>Read </a:t>
            </a:r>
            <a:r>
              <a:rPr lang="en-US" sz="2400" b="1" i="1" cap="all" dirty="0">
                <a:ln w="9000" cmpd="sng">
                  <a:solidFill>
                    <a:srgbClr val="013F72"/>
                  </a:solidFill>
                  <a:prstDash val="solid"/>
                </a:ln>
                <a:solidFill>
                  <a:srgbClr val="013F72"/>
                </a:solidFill>
                <a:effectLst>
                  <a:reflection blurRad="12700" stA="28000" endPos="45000" dist="1000" dir="5400000" sy="-100000" algn="bl" rotWithShape="0"/>
                </a:effectLst>
                <a:latin typeface="Vollkorn"/>
              </a:rPr>
              <a:t>Examiner’s / Scribe’s Secure Materials &amp; Test Procedures Agreement – Appendix F</a:t>
            </a:r>
          </a:p>
        </p:txBody>
      </p:sp>
      <p:sp>
        <p:nvSpPr>
          <p:cNvPr id="20" name="Rectangle 19"/>
          <p:cNvSpPr/>
          <p:nvPr/>
        </p:nvSpPr>
        <p:spPr>
          <a:xfrm>
            <a:off x="5161791" y="1245126"/>
            <a:ext cx="6725409" cy="4401205"/>
          </a:xfrm>
          <a:prstGeom prst="rect">
            <a:avLst/>
          </a:prstGeom>
        </p:spPr>
        <p:txBody>
          <a:bodyPr wrap="square">
            <a:spAutoFit/>
          </a:bodyPr>
          <a:lstStyle/>
          <a:p>
            <a:pPr marL="457200" marR="0" indent="-457200">
              <a:spcBef>
                <a:spcPts val="0"/>
              </a:spcBef>
              <a:spcAft>
                <a:spcPts val="0"/>
              </a:spcAft>
              <a:tabLst>
                <a:tab pos="22860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r"/>
              </a:tabLst>
            </a:pPr>
            <a:r>
              <a:rPr lang="en-US" sz="1600" dirty="0">
                <a:solidFill>
                  <a:srgbClr val="1C3F93"/>
                </a:solidFill>
                <a:latin typeface="+mn-lt"/>
                <a:ea typeface="Times New Roman" panose="02020603050405020304" pitchFamily="18" charset="0"/>
              </a:rPr>
              <a:t>1.	</a:t>
            </a:r>
            <a:r>
              <a:rPr lang="en-US" sz="2000" dirty="0">
                <a:solidFill>
                  <a:srgbClr val="1C3F93"/>
                </a:solidFill>
                <a:latin typeface="Vollkorn"/>
                <a:ea typeface="Times New Roman" panose="02020603050405020304" pitchFamily="18" charset="0"/>
              </a:rPr>
              <a:t>I will not keep, copy, reproduce, paraphrase, distribute, or review/discuss secure test materials and/or test items.</a:t>
            </a:r>
          </a:p>
          <a:p>
            <a:pPr marL="457200" marR="0" indent="-457200">
              <a:spcBef>
                <a:spcPts val="0"/>
              </a:spcBef>
              <a:spcAft>
                <a:spcPts val="0"/>
              </a:spcAft>
              <a:tabLst>
                <a:tab pos="22860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r"/>
              </a:tabLst>
            </a:pPr>
            <a:r>
              <a:rPr lang="en-US" sz="2000" dirty="0">
                <a:solidFill>
                  <a:srgbClr val="1C3F93"/>
                </a:solidFill>
                <a:latin typeface="Vollkorn"/>
                <a:ea typeface="Times New Roman" panose="02020603050405020304" pitchFamily="18" charset="0"/>
              </a:rPr>
              <a:t>2.	I will not use test items, test booklets/answer sheets, or any of the information contained in an assessment to review/prepare students for a test.</a:t>
            </a:r>
          </a:p>
          <a:p>
            <a:pPr marL="457200" marR="0" indent="-457200">
              <a:spcBef>
                <a:spcPts val="0"/>
              </a:spcBef>
              <a:spcAft>
                <a:spcPts val="0"/>
              </a:spcAft>
              <a:tabLst>
                <a:tab pos="22860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r"/>
              </a:tabLst>
            </a:pPr>
            <a:r>
              <a:rPr lang="en-US" sz="2000" dirty="0">
                <a:solidFill>
                  <a:srgbClr val="1C3F93"/>
                </a:solidFill>
                <a:latin typeface="Vollkorn"/>
                <a:ea typeface="Times New Roman" panose="02020603050405020304" pitchFamily="18" charset="0"/>
              </a:rPr>
              <a:t>3.	I will not allow access to the test materials or answer keys to any student or any other person not so authorized by the principal.</a:t>
            </a:r>
          </a:p>
          <a:p>
            <a:pPr marL="457200" marR="0" indent="-457200">
              <a:spcBef>
                <a:spcPts val="0"/>
              </a:spcBef>
              <a:spcAft>
                <a:spcPts val="0"/>
              </a:spcAft>
              <a:tabLst>
                <a:tab pos="22860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r"/>
              </a:tabLst>
            </a:pPr>
            <a:r>
              <a:rPr lang="en-US" sz="2000" dirty="0">
                <a:solidFill>
                  <a:srgbClr val="1C3F93"/>
                </a:solidFill>
                <a:latin typeface="Vollkorn"/>
                <a:ea typeface="Times New Roman" panose="02020603050405020304" pitchFamily="18" charset="0"/>
              </a:rPr>
              <a:t>4.	I will not alter students’ responses in any manner (indicate answers, point out rationale, prompt, etc.).</a:t>
            </a:r>
          </a:p>
          <a:p>
            <a:pPr marL="457200" indent="-457200">
              <a:tabLst>
                <a:tab pos="22860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r"/>
              </a:tabLst>
            </a:pPr>
            <a:r>
              <a:rPr lang="en-US" sz="2000" dirty="0">
                <a:solidFill>
                  <a:srgbClr val="1C3F93"/>
                </a:solidFill>
                <a:latin typeface="Vollkorn"/>
              </a:rPr>
              <a:t>5. I will not share my method of authentication, including, but not limited to, my username and password to access any testing platform or student data/results.</a:t>
            </a:r>
            <a:endParaRPr lang="en-US" sz="2000" dirty="0">
              <a:solidFill>
                <a:srgbClr val="1C3F93"/>
              </a:solidFill>
              <a:effectLst/>
              <a:latin typeface="Vollkorn"/>
              <a:ea typeface="Times New Roman" panose="02020603050405020304" pitchFamily="18"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378713695"/>
      </p:ext>
    </p:extLst>
  </p:cSld>
  <p:clrMapOvr>
    <a:masterClrMapping/>
  </p:clrMapOvr>
  <mc:AlternateContent xmlns:mc="http://schemas.openxmlformats.org/markup-compatibility/2006">
    <mc:Choice xmlns:p14="http://schemas.microsoft.com/office/powerpoint/2010/main" Requires="p14">
      <p:transition spd="slow" p14:dur="2000" advTm="81044"/>
    </mc:Choice>
    <mc:Fallback>
      <p:transition spd="slow" advTm="810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6630861-4318-414B-8E21-CA5F03E7BD41}" type="slidenum">
              <a:rPr lang="en-US" smtClean="0"/>
              <a:t>15</a:t>
            </a:fld>
            <a:endParaRPr lang="en-US"/>
          </a:p>
        </p:txBody>
      </p:sp>
      <p:sp>
        <p:nvSpPr>
          <p:cNvPr id="8" name="TextBox 7"/>
          <p:cNvSpPr txBox="1"/>
          <p:nvPr/>
        </p:nvSpPr>
        <p:spPr>
          <a:xfrm>
            <a:off x="4974336" y="6198257"/>
            <a:ext cx="5864352" cy="523220"/>
          </a:xfrm>
          <a:prstGeom prst="rect">
            <a:avLst/>
          </a:prstGeom>
          <a:noFill/>
        </p:spPr>
        <p:txBody>
          <a:bodyPr wrap="square" rtlCol="0">
            <a:spAutoFit/>
          </a:bodyPr>
          <a:lstStyle/>
          <a:p>
            <a:pPr algn="r"/>
            <a:r>
              <a:rPr lang="en-US" sz="2800" b="1" dirty="0">
                <a:solidFill>
                  <a:srgbClr val="004078"/>
                </a:solidFill>
                <a:latin typeface="Vollkorn"/>
              </a:rPr>
              <a:t> Before Test Administration</a:t>
            </a:r>
          </a:p>
        </p:txBody>
      </p:sp>
      <p:pic>
        <p:nvPicPr>
          <p:cNvPr id="11" name="Picture 10"/>
          <p:cNvPicPr>
            <a:picLocks noChangeAspect="1"/>
          </p:cNvPicPr>
          <p:nvPr/>
        </p:nvPicPr>
        <p:blipFill rotWithShape="1">
          <a:blip r:embed="rId5"/>
          <a:srcRect l="4956" t="2283" r="3377"/>
          <a:stretch/>
        </p:blipFill>
        <p:spPr>
          <a:xfrm>
            <a:off x="367503" y="1202836"/>
            <a:ext cx="3233789" cy="3795884"/>
          </a:xfrm>
          <a:prstGeom prst="rect">
            <a:avLst/>
          </a:prstGeom>
          <a:ln w="19050">
            <a:solidFill>
              <a:schemeClr val="tx2"/>
            </a:solidFill>
          </a:ln>
          <a:effectLst>
            <a:outerShdw blurRad="50800" dist="38100" algn="l" rotWithShape="0">
              <a:prstClr val="black">
                <a:alpha val="40000"/>
              </a:prstClr>
            </a:outerShdw>
          </a:effectLst>
        </p:spPr>
      </p:pic>
      <p:sp>
        <p:nvSpPr>
          <p:cNvPr id="12" name="Rectangle 11"/>
          <p:cNvSpPr/>
          <p:nvPr/>
        </p:nvSpPr>
        <p:spPr>
          <a:xfrm>
            <a:off x="647919" y="222504"/>
            <a:ext cx="2590800" cy="646331"/>
          </a:xfrm>
          <a:prstGeom prst="rect">
            <a:avLst/>
          </a:prstGeom>
        </p:spPr>
        <p:txBody>
          <a:bodyPr wrap="square">
            <a:spAutoFit/>
          </a:bodyPr>
          <a:lstStyle/>
          <a:p>
            <a:pPr lvl="0" defTabSz="457200" fontAlgn="auto">
              <a:spcBef>
                <a:spcPct val="20000"/>
              </a:spcBef>
              <a:spcAft>
                <a:spcPts val="0"/>
              </a:spcAft>
              <a:buClr>
                <a:schemeClr val="accent3">
                  <a:lumMod val="75000"/>
                </a:schemeClr>
              </a:buClr>
              <a:defRPr/>
            </a:pPr>
            <a:r>
              <a:rPr lang="en-US" sz="3600" b="1" dirty="0">
                <a:solidFill>
                  <a:srgbClr val="013F72"/>
                </a:solidFill>
                <a:latin typeface="Vollkorn"/>
              </a:rPr>
              <a:t>Training</a:t>
            </a:r>
          </a:p>
        </p:txBody>
      </p:sp>
      <p:sp>
        <p:nvSpPr>
          <p:cNvPr id="2" name="Rectangle 1"/>
          <p:cNvSpPr/>
          <p:nvPr/>
        </p:nvSpPr>
        <p:spPr>
          <a:xfrm>
            <a:off x="3828288" y="111254"/>
            <a:ext cx="8258079" cy="5632311"/>
          </a:xfrm>
          <a:prstGeom prst="rect">
            <a:avLst/>
          </a:prstGeom>
        </p:spPr>
        <p:txBody>
          <a:bodyPr wrap="square">
            <a:spAutoFit/>
          </a:bodyPr>
          <a:lstStyle/>
          <a:p>
            <a:pPr marL="342900" indent="-342900">
              <a:buFont typeface="+mj-lt"/>
              <a:buAutoNum type="arabicPeriod" startAt="6"/>
            </a:pPr>
            <a:r>
              <a:rPr lang="en-US" dirty="0">
                <a:solidFill>
                  <a:srgbClr val="1C3F93"/>
                </a:solidFill>
                <a:latin typeface="Vollkorn"/>
              </a:rPr>
              <a:t>I will not disclose individual student test scores or test performance data to unauthorized persons as set forth in FERPA, the Student Data Accessibility, Transparency, and Accountability Act, found in W. Va. Code §18-2-5h,  Policy 4350, the WVDE Data Access and Management Guidance, and Policy 2340.</a:t>
            </a:r>
          </a:p>
          <a:p>
            <a:pPr marL="342900" indent="-342900">
              <a:buFont typeface="+mj-lt"/>
              <a:buAutoNum type="arabicPeriod" startAt="6"/>
            </a:pPr>
            <a:r>
              <a:rPr lang="en-US" dirty="0">
                <a:solidFill>
                  <a:srgbClr val="1C3F93"/>
                </a:solidFill>
                <a:latin typeface="Vollkorn"/>
              </a:rPr>
              <a:t>If serving as an examiner for alternate assessment, I will adhere to the prompting hierarchies and document all applicable assistive technology to ensure the accuracy of student responses.</a:t>
            </a:r>
          </a:p>
          <a:p>
            <a:pPr marL="342900" indent="-342900">
              <a:buFont typeface="+mj-lt"/>
              <a:buAutoNum type="arabicPeriod" startAt="6"/>
            </a:pPr>
            <a:r>
              <a:rPr lang="en-US" dirty="0">
                <a:solidFill>
                  <a:srgbClr val="1C3F93"/>
                </a:solidFill>
                <a:latin typeface="Vollkorn"/>
              </a:rPr>
              <a:t>If serving as an examiner for students with IEPs, SAT Plans, Section 504 Plans, or </a:t>
            </a:r>
            <a:r>
              <a:rPr lang="en-US" i="1" dirty="0">
                <a:solidFill>
                  <a:srgbClr val="1C3F93"/>
                </a:solidFill>
                <a:latin typeface="Vollkorn"/>
              </a:rPr>
              <a:t>ELL Assessment Participation Forms</a:t>
            </a:r>
            <a:r>
              <a:rPr lang="en-US" dirty="0">
                <a:solidFill>
                  <a:srgbClr val="1C3F93"/>
                </a:solidFill>
                <a:latin typeface="Vollkorn"/>
              </a:rPr>
              <a:t>, I will adhere to the accommodations listed therein and monitor using the appropriate process (WV 326).</a:t>
            </a:r>
          </a:p>
          <a:p>
            <a:pPr marL="342900" indent="-342900">
              <a:buFont typeface="+mj-lt"/>
              <a:buAutoNum type="arabicPeriod" startAt="6"/>
            </a:pPr>
            <a:r>
              <a:rPr lang="en-US" dirty="0">
                <a:solidFill>
                  <a:srgbClr val="1C3F93"/>
                </a:solidFill>
                <a:latin typeface="Vollkorn"/>
              </a:rPr>
              <a:t>If serving as an examiner for an online assessment, I will not offer technical (accessing dictionary, grammar checks, formatting functions, etc.) assistance that might alter the accuracy of student responses in the web-based assessment before, during, or after the administration of the test.</a:t>
            </a:r>
          </a:p>
          <a:p>
            <a:pPr marL="342900" indent="-342900">
              <a:buFont typeface="+mj-lt"/>
              <a:buAutoNum type="arabicPeriod" startAt="6"/>
            </a:pPr>
            <a:r>
              <a:rPr lang="en-US" dirty="0">
                <a:solidFill>
                  <a:srgbClr val="1C3F93"/>
                </a:solidFill>
                <a:latin typeface="Vollkorn"/>
              </a:rPr>
              <a:t>I have read Policy 2340.</a:t>
            </a:r>
          </a:p>
          <a:p>
            <a:pPr marL="342900" indent="-342900">
              <a:buFont typeface="+mj-lt"/>
              <a:buAutoNum type="arabicPeriod" startAt="6"/>
            </a:pPr>
            <a:r>
              <a:rPr lang="en-US" dirty="0">
                <a:solidFill>
                  <a:srgbClr val="1C3F93"/>
                </a:solidFill>
                <a:latin typeface="Vollkorn"/>
              </a:rPr>
              <a:t>I understand that if a breach of test security or copyright infringement occurs as a direct result of my actions, my license/certification may be suspended or revoked, or I may be suspended, terminated, or have other action taken.</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891410437"/>
      </p:ext>
    </p:extLst>
  </p:cSld>
  <p:clrMapOvr>
    <a:masterClrMapping/>
  </p:clrMapOvr>
  <mc:AlternateContent xmlns:mc="http://schemas.openxmlformats.org/markup-compatibility/2006">
    <mc:Choice xmlns:p14="http://schemas.microsoft.com/office/powerpoint/2010/main" Requires="p14">
      <p:transition spd="slow" p14:dur="2000" advTm="121299"/>
    </mc:Choice>
    <mc:Fallback>
      <p:transition spd="slow" advTm="1212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6630861-4318-414B-8E21-CA5F03E7BD41}" type="slidenum">
              <a:rPr lang="en-US" smtClean="0"/>
              <a:t>16</a:t>
            </a:fld>
            <a:endParaRPr lang="en-US"/>
          </a:p>
        </p:txBody>
      </p:sp>
      <p:sp>
        <p:nvSpPr>
          <p:cNvPr id="8" name="TextBox 7"/>
          <p:cNvSpPr txBox="1"/>
          <p:nvPr/>
        </p:nvSpPr>
        <p:spPr>
          <a:xfrm>
            <a:off x="4974336" y="6198257"/>
            <a:ext cx="5864352" cy="523220"/>
          </a:xfrm>
          <a:prstGeom prst="rect">
            <a:avLst/>
          </a:prstGeom>
          <a:noFill/>
        </p:spPr>
        <p:txBody>
          <a:bodyPr wrap="square" rtlCol="0">
            <a:spAutoFit/>
          </a:bodyPr>
          <a:lstStyle/>
          <a:p>
            <a:pPr algn="r"/>
            <a:r>
              <a:rPr lang="en-US" sz="2800" b="1" dirty="0">
                <a:solidFill>
                  <a:srgbClr val="004078"/>
                </a:solidFill>
                <a:latin typeface="Vollkorn"/>
              </a:rPr>
              <a:t> Before Test Administration</a:t>
            </a:r>
          </a:p>
        </p:txBody>
      </p:sp>
      <p:sp>
        <p:nvSpPr>
          <p:cNvPr id="19" name="Text Placeholder 20"/>
          <p:cNvSpPr txBox="1">
            <a:spLocks/>
          </p:cNvSpPr>
          <p:nvPr/>
        </p:nvSpPr>
        <p:spPr>
          <a:xfrm>
            <a:off x="658368" y="683788"/>
            <a:ext cx="5237580" cy="4800600"/>
          </a:xfrm>
          <a:prstGeom prst="rect">
            <a:avLst/>
          </a:prstGeom>
        </p:spPr>
        <p:txBody>
          <a:bodyPr vert="horz" lIns="91440" tIns="45720" rIns="91440" bIns="45720" rtlCol="0">
            <a:normAutofit fontScale="92500" lnSpcReduction="20000"/>
          </a:bodyPr>
          <a:lstStyle/>
          <a:p>
            <a:pPr marL="0" marR="0" lvl="0" indent="0" algn="l" defTabSz="457200" rtl="0" eaLnBrk="1" fontAlgn="auto" latinLnBrk="0" hangingPunct="1">
              <a:lnSpc>
                <a:spcPct val="100000"/>
              </a:lnSpc>
              <a:spcBef>
                <a:spcPct val="20000"/>
              </a:spcBef>
              <a:spcAft>
                <a:spcPts val="0"/>
              </a:spcAft>
              <a:buClr>
                <a:schemeClr val="accent3">
                  <a:lumMod val="75000"/>
                </a:schemeClr>
              </a:buClr>
              <a:buSzTx/>
              <a:buFont typeface="Arial" pitchFamily="34" charset="0"/>
              <a:buNone/>
              <a:tabLst/>
              <a:defRPr/>
            </a:pPr>
            <a:r>
              <a:rPr kumimoji="0" lang="en-US" sz="4300" b="1" i="0" strike="noStrike" kern="1200" cap="none" spc="0" normalizeH="0" baseline="0" noProof="0" dirty="0">
                <a:ln>
                  <a:noFill/>
                </a:ln>
                <a:solidFill>
                  <a:srgbClr val="1C3F93"/>
                </a:solidFill>
                <a:effectLst/>
                <a:uLnTx/>
                <a:uFillTx/>
                <a:latin typeface="Vollkorn"/>
              </a:rPr>
              <a:t>Training</a:t>
            </a:r>
          </a:p>
          <a:p>
            <a:pPr marL="0" marR="0" lvl="0" indent="0" algn="l" defTabSz="457200" rtl="0" eaLnBrk="1" fontAlgn="auto" latinLnBrk="0" hangingPunct="1">
              <a:lnSpc>
                <a:spcPct val="100000"/>
              </a:lnSpc>
              <a:spcBef>
                <a:spcPct val="20000"/>
              </a:spcBef>
              <a:spcAft>
                <a:spcPts val="0"/>
              </a:spcAft>
              <a:buClr>
                <a:schemeClr val="accent3">
                  <a:lumMod val="75000"/>
                </a:schemeClr>
              </a:buClr>
              <a:buSzTx/>
              <a:buFont typeface="Arial" pitchFamily="34" charset="0"/>
              <a:buNone/>
              <a:tabLst/>
              <a:defRPr/>
            </a:pPr>
            <a:endParaRPr kumimoji="0" lang="en-US" sz="1400" b="1" i="0" u="none" strike="noStrike" kern="1200" cap="none" spc="0" normalizeH="0" baseline="0" noProof="0" dirty="0">
              <a:ln>
                <a:noFill/>
              </a:ln>
              <a:solidFill>
                <a:srgbClr val="1C3F93"/>
              </a:solidFill>
              <a:effectLst/>
              <a:uLnTx/>
              <a:uFillTx/>
              <a:latin typeface="Vollkorn"/>
            </a:endParaRPr>
          </a:p>
          <a:p>
            <a:r>
              <a:rPr lang="en-US" sz="3900" dirty="0">
                <a:solidFill>
                  <a:srgbClr val="1C3F93"/>
                </a:solidFill>
                <a:latin typeface="Vollkorn"/>
              </a:rPr>
              <a:t>After training, Test Administrators must sign the Verification of Training, Appendix I.</a:t>
            </a:r>
          </a:p>
          <a:p>
            <a:endParaRPr lang="en-US" sz="3900" dirty="0">
              <a:solidFill>
                <a:srgbClr val="1C3F93"/>
              </a:solidFill>
              <a:latin typeface="Vollkorn"/>
            </a:endParaRPr>
          </a:p>
          <a:p>
            <a:r>
              <a:rPr lang="en-US" sz="3900" dirty="0">
                <a:solidFill>
                  <a:srgbClr val="1C3F93"/>
                </a:solidFill>
                <a:latin typeface="Vollkorn"/>
              </a:rPr>
              <a:t>This form and a copy are kept on file by the SC and DC.</a:t>
            </a:r>
          </a:p>
        </p:txBody>
      </p:sp>
      <p:pic>
        <p:nvPicPr>
          <p:cNvPr id="11" name="Picture 10"/>
          <p:cNvPicPr>
            <a:picLocks noChangeAspect="1"/>
          </p:cNvPicPr>
          <p:nvPr/>
        </p:nvPicPr>
        <p:blipFill>
          <a:blip r:embed="rId5"/>
          <a:stretch>
            <a:fillRect/>
          </a:stretch>
        </p:blipFill>
        <p:spPr>
          <a:xfrm>
            <a:off x="6245352" y="1015656"/>
            <a:ext cx="5352099" cy="4136864"/>
          </a:xfrm>
          <a:prstGeom prst="rect">
            <a:avLst/>
          </a:prstGeom>
          <a:effectLst>
            <a:outerShdw blurRad="50800" dist="38100" dir="2700000" algn="tl" rotWithShape="0">
              <a:prstClr val="black">
                <a:alpha val="40000"/>
              </a:prstClr>
            </a:outerShdw>
          </a:effec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230463528"/>
      </p:ext>
    </p:extLst>
  </p:cSld>
  <p:clrMapOvr>
    <a:masterClrMapping/>
  </p:clrMapOvr>
  <mc:AlternateContent xmlns:mc="http://schemas.openxmlformats.org/markup-compatibility/2006">
    <mc:Choice xmlns:p14="http://schemas.microsoft.com/office/powerpoint/2010/main" Requires="p14">
      <p:transition spd="slow" p14:dur="2000" advTm="21547"/>
    </mc:Choice>
    <mc:Fallback>
      <p:transition spd="slow" advTm="215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6630861-4318-414B-8E21-CA5F03E7BD41}" type="slidenum">
              <a:rPr lang="en-US" smtClean="0"/>
              <a:t>17</a:t>
            </a:fld>
            <a:endParaRPr lang="en-US"/>
          </a:p>
        </p:txBody>
      </p:sp>
      <p:sp>
        <p:nvSpPr>
          <p:cNvPr id="8" name="TextBox 7"/>
          <p:cNvSpPr txBox="1"/>
          <p:nvPr/>
        </p:nvSpPr>
        <p:spPr>
          <a:xfrm>
            <a:off x="4974336" y="6198257"/>
            <a:ext cx="5864352" cy="523220"/>
          </a:xfrm>
          <a:prstGeom prst="rect">
            <a:avLst/>
          </a:prstGeom>
          <a:noFill/>
        </p:spPr>
        <p:txBody>
          <a:bodyPr wrap="square" rtlCol="0">
            <a:spAutoFit/>
          </a:bodyPr>
          <a:lstStyle/>
          <a:p>
            <a:pPr algn="r"/>
            <a:r>
              <a:rPr lang="en-US" sz="2800" b="1" dirty="0">
                <a:solidFill>
                  <a:srgbClr val="004078"/>
                </a:solidFill>
                <a:latin typeface="Vollkorn"/>
              </a:rPr>
              <a:t> Before Test Administration</a:t>
            </a:r>
          </a:p>
        </p:txBody>
      </p:sp>
      <p:sp>
        <p:nvSpPr>
          <p:cNvPr id="6" name="Rectangle 5"/>
          <p:cNvSpPr/>
          <p:nvPr/>
        </p:nvSpPr>
        <p:spPr>
          <a:xfrm>
            <a:off x="275081" y="391775"/>
            <a:ext cx="4947188" cy="707886"/>
          </a:xfrm>
          <a:prstGeom prst="rect">
            <a:avLst/>
          </a:prstGeom>
        </p:spPr>
        <p:txBody>
          <a:bodyPr wrap="none">
            <a:spAutoFit/>
          </a:bodyPr>
          <a:lstStyle/>
          <a:p>
            <a:r>
              <a:rPr lang="en-US" sz="4000" b="1" dirty="0">
                <a:solidFill>
                  <a:srgbClr val="1C3F93"/>
                </a:solidFill>
                <a:latin typeface="Vollkorn"/>
              </a:rPr>
              <a:t>Preparing Materials</a:t>
            </a:r>
          </a:p>
        </p:txBody>
      </p:sp>
      <p:sp>
        <p:nvSpPr>
          <p:cNvPr id="10" name="Text Placeholder 7"/>
          <p:cNvSpPr txBox="1">
            <a:spLocks/>
          </p:cNvSpPr>
          <p:nvPr/>
        </p:nvSpPr>
        <p:spPr>
          <a:xfrm>
            <a:off x="162785" y="1174691"/>
            <a:ext cx="6030751" cy="4948535"/>
          </a:xfrm>
          <a:prstGeom prst="rect">
            <a:avLst/>
          </a:prstGeom>
        </p:spPr>
        <p:txBody>
          <a:bodyPr vert="horz" lIns="91440" tIns="45720" rIns="91440" bIns="45720" rtlCol="0">
            <a:noAutofit/>
          </a:bodyPr>
          <a:lstStyle>
            <a:lvl1pPr marL="0" indent="0" algn="l" defTabSz="914377" rtl="0" eaLnBrk="1" latinLnBrk="0" hangingPunct="1">
              <a:lnSpc>
                <a:spcPct val="90000"/>
              </a:lnSpc>
              <a:spcBef>
                <a:spcPts val="1000"/>
              </a:spcBef>
              <a:buFont typeface="Arial"/>
              <a:buNone/>
              <a:defRPr sz="1600" kern="1200">
                <a:solidFill>
                  <a:srgbClr val="60636B"/>
                </a:solidFill>
                <a:latin typeface="Fira Sans" charset="0"/>
                <a:ea typeface="Fira Sans" charset="0"/>
                <a:cs typeface="Fira Sans" charset="0"/>
              </a:defRPr>
            </a:lvl1pPr>
            <a:lvl2pPr marL="457189" indent="0" algn="l" defTabSz="914377" rtl="0" eaLnBrk="1" latinLnBrk="0" hangingPunct="1">
              <a:lnSpc>
                <a:spcPct val="90000"/>
              </a:lnSpc>
              <a:spcBef>
                <a:spcPts val="500"/>
              </a:spcBef>
              <a:buFont typeface="Arial"/>
              <a:buNone/>
              <a:defRPr sz="1400" kern="1200">
                <a:solidFill>
                  <a:srgbClr val="60636B"/>
                </a:solidFill>
                <a:latin typeface="Fira Sans" charset="0"/>
                <a:ea typeface="Fira Sans" charset="0"/>
                <a:cs typeface="Fira Sans" charset="0"/>
              </a:defRPr>
            </a:lvl2pPr>
            <a:lvl3pPr marL="914377" indent="0" algn="l" defTabSz="914377" rtl="0" eaLnBrk="1" latinLnBrk="0" hangingPunct="1">
              <a:lnSpc>
                <a:spcPct val="90000"/>
              </a:lnSpc>
              <a:spcBef>
                <a:spcPts val="500"/>
              </a:spcBef>
              <a:buFont typeface="Arial"/>
              <a:buNone/>
              <a:defRPr sz="1200" kern="1200">
                <a:solidFill>
                  <a:srgbClr val="60636B"/>
                </a:solidFill>
                <a:latin typeface="Fira Sans" charset="0"/>
                <a:ea typeface="Fira Sans" charset="0"/>
                <a:cs typeface="Fira Sans" charset="0"/>
              </a:defRPr>
            </a:lvl3pPr>
            <a:lvl4pPr marL="1371566" indent="0" algn="l" defTabSz="914377" rtl="0" eaLnBrk="1" latinLnBrk="0" hangingPunct="1">
              <a:lnSpc>
                <a:spcPct val="90000"/>
              </a:lnSpc>
              <a:spcBef>
                <a:spcPts val="500"/>
              </a:spcBef>
              <a:buFont typeface="Arial"/>
              <a:buNone/>
              <a:defRPr sz="1000" kern="1200">
                <a:solidFill>
                  <a:srgbClr val="60636B"/>
                </a:solidFill>
                <a:latin typeface="Fira Sans" charset="0"/>
                <a:ea typeface="Fira Sans" charset="0"/>
                <a:cs typeface="Fira Sans" charset="0"/>
              </a:defRPr>
            </a:lvl4pPr>
            <a:lvl5pPr marL="1828754" indent="0" algn="l" defTabSz="914377" rtl="0" eaLnBrk="1" latinLnBrk="0" hangingPunct="1">
              <a:lnSpc>
                <a:spcPct val="90000"/>
              </a:lnSpc>
              <a:spcBef>
                <a:spcPts val="500"/>
              </a:spcBef>
              <a:buFont typeface="Arial"/>
              <a:buNone/>
              <a:defRPr sz="1000" kern="1200">
                <a:solidFill>
                  <a:srgbClr val="60636B"/>
                </a:solidFill>
                <a:latin typeface="Fira Sans" charset="0"/>
                <a:ea typeface="Fira Sans" charset="0"/>
                <a:cs typeface="Fira Sans" charset="0"/>
              </a:defRPr>
            </a:lvl5pPr>
            <a:lvl6pPr marL="2285943" indent="0" algn="l" defTabSz="914377" rtl="0" eaLnBrk="1" latinLnBrk="0" hangingPunct="1">
              <a:lnSpc>
                <a:spcPct val="90000"/>
              </a:lnSpc>
              <a:spcBef>
                <a:spcPts val="500"/>
              </a:spcBef>
              <a:buFont typeface="Arial"/>
              <a:buNone/>
              <a:defRPr sz="1000" kern="1200">
                <a:solidFill>
                  <a:schemeClr val="tx1"/>
                </a:solidFill>
                <a:latin typeface="+mn-lt"/>
                <a:ea typeface="+mn-ea"/>
                <a:cs typeface="+mn-cs"/>
              </a:defRPr>
            </a:lvl6pPr>
            <a:lvl7pPr marL="2743131" indent="0" algn="l" defTabSz="914377" rtl="0" eaLnBrk="1" latinLnBrk="0" hangingPunct="1">
              <a:lnSpc>
                <a:spcPct val="90000"/>
              </a:lnSpc>
              <a:spcBef>
                <a:spcPts val="500"/>
              </a:spcBef>
              <a:buFont typeface="Arial"/>
              <a:buNone/>
              <a:defRPr sz="1000" kern="1200">
                <a:solidFill>
                  <a:schemeClr val="tx1"/>
                </a:solidFill>
                <a:latin typeface="+mn-lt"/>
                <a:ea typeface="+mn-ea"/>
                <a:cs typeface="+mn-cs"/>
              </a:defRPr>
            </a:lvl7pPr>
            <a:lvl8pPr marL="3200320" indent="0" algn="l" defTabSz="914377" rtl="0" eaLnBrk="1" latinLnBrk="0" hangingPunct="1">
              <a:lnSpc>
                <a:spcPct val="90000"/>
              </a:lnSpc>
              <a:spcBef>
                <a:spcPts val="500"/>
              </a:spcBef>
              <a:buFont typeface="Arial"/>
              <a:buNone/>
              <a:defRPr sz="1000" kern="1200">
                <a:solidFill>
                  <a:schemeClr val="tx1"/>
                </a:solidFill>
                <a:latin typeface="+mn-lt"/>
                <a:ea typeface="+mn-ea"/>
                <a:cs typeface="+mn-cs"/>
              </a:defRPr>
            </a:lvl8pPr>
            <a:lvl9pPr marL="3657509" indent="0" algn="l" defTabSz="914377" rtl="0" eaLnBrk="1" latinLnBrk="0" hangingPunct="1">
              <a:lnSpc>
                <a:spcPct val="90000"/>
              </a:lnSpc>
              <a:spcBef>
                <a:spcPts val="500"/>
              </a:spcBef>
              <a:buFont typeface="Arial"/>
              <a:buNone/>
              <a:defRPr sz="1000" kern="1200">
                <a:solidFill>
                  <a:schemeClr val="tx1"/>
                </a:solidFill>
                <a:latin typeface="+mn-lt"/>
                <a:ea typeface="+mn-ea"/>
                <a:cs typeface="+mn-cs"/>
              </a:defRPr>
            </a:lvl9pPr>
          </a:lstStyle>
          <a:p>
            <a:pPr marL="285750" indent="-285750">
              <a:spcAft>
                <a:spcPts val="1200"/>
              </a:spcAft>
              <a:buSzPct val="125000"/>
              <a:buFont typeface="Arial" panose="020B0604020202020204" pitchFamily="34" charset="0"/>
              <a:buChar char="•"/>
            </a:pPr>
            <a:r>
              <a:rPr lang="en-US" sz="2400" dirty="0">
                <a:solidFill>
                  <a:srgbClr val="1C3F93"/>
                </a:solidFill>
              </a:rPr>
              <a:t>Scratch/graph paper should be distributed to students once they are in the testing room, but it is to be shredded when testing is completed. </a:t>
            </a:r>
          </a:p>
          <a:p>
            <a:pPr marL="285750" indent="-285750">
              <a:spcAft>
                <a:spcPts val="1200"/>
              </a:spcAft>
              <a:buSzPct val="125000"/>
              <a:buFont typeface="Arial" panose="020B0604020202020204" pitchFamily="34" charset="0"/>
              <a:buChar char="•"/>
            </a:pPr>
            <a:r>
              <a:rPr lang="en-US" sz="2400" dirty="0">
                <a:solidFill>
                  <a:srgbClr val="1C3F93"/>
                </a:solidFill>
              </a:rPr>
              <a:t>Headphones must be provided to all students for the ELA listening portion of the assessment and for students who require Text-to-Speech in math and science.</a:t>
            </a:r>
          </a:p>
        </p:txBody>
      </p:sp>
      <p:pic>
        <p:nvPicPr>
          <p:cNvPr id="13" name="Picture 2" descr="https://upload.wikimedia.org/wikipedia/commons/thumb/b/b3/Headphones-Sennheiser-HD555.jpg/1024px-Headphones-Sennheiser-HD555.jpg"/>
          <p:cNvPicPr>
            <a:picLocks noChangeAspect="1" noChangeArrowheads="1"/>
          </p:cNvPicPr>
          <p:nvPr/>
        </p:nvPicPr>
        <p:blipFill>
          <a:blip r:embed="rId5" cstate="print"/>
          <a:srcRect b="8130"/>
          <a:stretch>
            <a:fillRect/>
          </a:stretch>
        </p:blipFill>
        <p:spPr bwMode="auto">
          <a:xfrm>
            <a:off x="7024658" y="1329184"/>
            <a:ext cx="3697224" cy="2547478"/>
          </a:xfrm>
          <a:prstGeom prst="rect">
            <a:avLst/>
          </a:prstGeom>
          <a:noFill/>
        </p:spPr>
      </p:pic>
      <p:sp>
        <p:nvSpPr>
          <p:cNvPr id="18" name="Rectangle 17"/>
          <p:cNvSpPr/>
          <p:nvPr/>
        </p:nvSpPr>
        <p:spPr>
          <a:xfrm>
            <a:off x="8976643" y="3978548"/>
            <a:ext cx="1295400" cy="2015936"/>
          </a:xfrm>
          <a:prstGeom prst="rect">
            <a:avLst/>
          </a:prstGeom>
          <a:noFill/>
          <a:effectLst>
            <a:glow rad="139700">
              <a:schemeClr val="accent3">
                <a:satMod val="175000"/>
                <a:alpha val="40000"/>
              </a:schemeClr>
            </a:glow>
          </a:effectLst>
        </p:spPr>
        <p:txBody>
          <a:bodyPr wrap="square" lIns="91440" tIns="45720" rIns="91440" bIns="45720">
            <a:spAutoFit/>
            <a:scene3d>
              <a:camera prst="perspectiveLeft"/>
              <a:lightRig rig="flat" dir="tl">
                <a:rot lat="0" lon="0" rev="6600000"/>
              </a:lightRig>
            </a:scene3d>
            <a:sp3d extrusionH="25400" contourW="8890">
              <a:bevelT w="38100" h="31750"/>
              <a:contourClr>
                <a:schemeClr val="accent2">
                  <a:shade val="75000"/>
                </a:schemeClr>
              </a:contourClr>
            </a:sp3d>
          </a:bodyPr>
          <a:lstStyle/>
          <a:p>
            <a:pPr algn="ctr"/>
            <a:r>
              <a:rPr lang="en-US" sz="12500" b="1" dirty="0">
                <a:ln w="57150">
                  <a:solidFill>
                    <a:schemeClr val="accent3">
                      <a:lumMod val="50000"/>
                    </a:schemeClr>
                  </a:solidFill>
                </a:ln>
                <a:solidFill>
                  <a:srgbClr val="00B050"/>
                </a:solidFill>
                <a:effectLst>
                  <a:glow rad="228600">
                    <a:schemeClr val="accent3">
                      <a:satMod val="175000"/>
                      <a:alpha val="40000"/>
                    </a:schemeClr>
                  </a:glow>
                  <a:outerShdw blurRad="50800" dist="39000" dir="5460000" algn="tl">
                    <a:srgbClr val="000000">
                      <a:alpha val="38000"/>
                    </a:srgbClr>
                  </a:outerShdw>
                </a:effectLst>
                <a:sym typeface="Wingdings"/>
              </a:rPr>
              <a:t></a:t>
            </a:r>
            <a:endParaRPr lang="en-US" sz="12500" b="1" dirty="0">
              <a:ln w="57150">
                <a:solidFill>
                  <a:schemeClr val="accent3">
                    <a:lumMod val="50000"/>
                  </a:schemeClr>
                </a:solidFill>
              </a:ln>
              <a:solidFill>
                <a:srgbClr val="00B050"/>
              </a:solidFill>
              <a:effectLst>
                <a:glow rad="228600">
                  <a:schemeClr val="accent3">
                    <a:satMod val="175000"/>
                    <a:alpha val="40000"/>
                  </a:schemeClr>
                </a:glow>
                <a:outerShdw blurRad="50800" dist="39000" dir="5460000" algn="tl">
                  <a:srgbClr val="000000">
                    <a:alpha val="38000"/>
                  </a:srgbClr>
                </a:outerShdw>
              </a:effectLst>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648043787"/>
      </p:ext>
    </p:extLst>
  </p:cSld>
  <p:clrMapOvr>
    <a:masterClrMapping/>
  </p:clrMapOvr>
  <mc:AlternateContent xmlns:mc="http://schemas.openxmlformats.org/markup-compatibility/2006">
    <mc:Choice xmlns:p14="http://schemas.microsoft.com/office/powerpoint/2010/main" Requires="p14">
      <p:transition spd="slow" p14:dur="2000" advTm="24588"/>
    </mc:Choice>
    <mc:Fallback>
      <p:transition spd="slow" advTm="245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6630861-4318-414B-8E21-CA5F03E7BD41}" type="slidenum">
              <a:rPr lang="en-US" smtClean="0"/>
              <a:t>18</a:t>
            </a:fld>
            <a:endParaRPr lang="en-US"/>
          </a:p>
        </p:txBody>
      </p:sp>
      <p:sp>
        <p:nvSpPr>
          <p:cNvPr id="8" name="TextBox 7"/>
          <p:cNvSpPr txBox="1"/>
          <p:nvPr/>
        </p:nvSpPr>
        <p:spPr>
          <a:xfrm>
            <a:off x="4974336" y="6198257"/>
            <a:ext cx="5864352" cy="523220"/>
          </a:xfrm>
          <a:prstGeom prst="rect">
            <a:avLst/>
          </a:prstGeom>
          <a:noFill/>
        </p:spPr>
        <p:txBody>
          <a:bodyPr wrap="square" rtlCol="0">
            <a:spAutoFit/>
          </a:bodyPr>
          <a:lstStyle/>
          <a:p>
            <a:pPr algn="r"/>
            <a:r>
              <a:rPr lang="en-US" sz="2800" b="1" dirty="0">
                <a:solidFill>
                  <a:srgbClr val="004078"/>
                </a:solidFill>
                <a:latin typeface="Vollkorn"/>
              </a:rPr>
              <a:t> Before Test Administration</a:t>
            </a:r>
          </a:p>
        </p:txBody>
      </p:sp>
      <p:sp>
        <p:nvSpPr>
          <p:cNvPr id="4" name="Text Placeholder 3"/>
          <p:cNvSpPr>
            <a:spLocks noGrp="1"/>
          </p:cNvSpPr>
          <p:nvPr>
            <p:ph type="body" sz="half" idx="2"/>
          </p:nvPr>
        </p:nvSpPr>
        <p:spPr>
          <a:xfrm>
            <a:off x="277073" y="1323875"/>
            <a:ext cx="11648695" cy="4054507"/>
          </a:xfrm>
        </p:spPr>
        <p:txBody>
          <a:bodyPr>
            <a:noAutofit/>
          </a:bodyPr>
          <a:lstStyle/>
          <a:p>
            <a:pPr marL="342900" lvl="0" indent="-342900" defTabSz="457200">
              <a:lnSpc>
                <a:spcPct val="100000"/>
              </a:lnSpc>
              <a:spcBef>
                <a:spcPct val="20000"/>
              </a:spcBef>
              <a:spcAft>
                <a:spcPts val="1200"/>
              </a:spcAft>
              <a:buSzPct val="125000"/>
              <a:buFont typeface="Arial" panose="020B0604020202020204" pitchFamily="34" charset="0"/>
              <a:buChar char="•"/>
              <a:defRPr/>
            </a:pPr>
            <a:r>
              <a:rPr lang="en-US" sz="2400" dirty="0">
                <a:solidFill>
                  <a:srgbClr val="1C3F93"/>
                </a:solidFill>
              </a:rPr>
              <a:t>Items allowing calculator use have calculators embedded in them. </a:t>
            </a:r>
          </a:p>
          <a:p>
            <a:pPr marL="342900" lvl="0" indent="-342900">
              <a:spcBef>
                <a:spcPct val="20000"/>
              </a:spcBef>
              <a:spcAft>
                <a:spcPts val="1200"/>
              </a:spcAft>
              <a:buSzPct val="125000"/>
              <a:buFont typeface="Arial" panose="020B0604020202020204" pitchFamily="34" charset="0"/>
              <a:buChar char="•"/>
              <a:defRPr/>
            </a:pPr>
            <a:r>
              <a:rPr lang="en-US" sz="2400" dirty="0">
                <a:solidFill>
                  <a:srgbClr val="1C3F93"/>
                </a:solidFill>
              </a:rPr>
              <a:t>There is NO calculator use in Grades 3-5.</a:t>
            </a:r>
          </a:p>
          <a:p>
            <a:pPr marL="342900" lvl="0" indent="-342900">
              <a:spcBef>
                <a:spcPct val="20000"/>
              </a:spcBef>
              <a:spcAft>
                <a:spcPts val="1200"/>
              </a:spcAft>
              <a:buSzPct val="125000"/>
              <a:buFont typeface="Arial" panose="020B0604020202020204" pitchFamily="34" charset="0"/>
              <a:buChar char="•"/>
              <a:defRPr/>
            </a:pPr>
            <a:r>
              <a:rPr lang="en-US" sz="2400" dirty="0">
                <a:solidFill>
                  <a:srgbClr val="1C3F93"/>
                </a:solidFill>
              </a:rPr>
              <a:t>Appropriate calculators for Grade 6 students will be provided online for student use during the calculator-allowed portion of the mathematics assessment.</a:t>
            </a:r>
          </a:p>
          <a:p>
            <a:pPr marL="342900" lvl="0" indent="-342900">
              <a:spcBef>
                <a:spcPct val="20000"/>
              </a:spcBef>
              <a:spcAft>
                <a:spcPts val="1200"/>
              </a:spcAft>
              <a:buSzPct val="125000"/>
              <a:buFont typeface="Arial" panose="020B0604020202020204" pitchFamily="34" charset="0"/>
              <a:buChar char="•"/>
              <a:defRPr/>
            </a:pPr>
            <a:r>
              <a:rPr lang="en-US" sz="2400" dirty="0">
                <a:solidFill>
                  <a:srgbClr val="1C3F93"/>
                </a:solidFill>
              </a:rPr>
              <a:t>Appropriate calculators for Grades 7 and 8 students will be provided online for the entire mathematics assessment.</a:t>
            </a:r>
          </a:p>
          <a:p>
            <a:pPr marL="342900" lvl="0" indent="-342900">
              <a:spcBef>
                <a:spcPct val="20000"/>
              </a:spcBef>
              <a:spcAft>
                <a:spcPts val="1200"/>
              </a:spcAft>
              <a:buSzPct val="125000"/>
              <a:buFont typeface="Arial" panose="020B0604020202020204" pitchFamily="34" charset="0"/>
              <a:buChar char="•"/>
              <a:defRPr/>
            </a:pPr>
            <a:r>
              <a:rPr lang="en-US" sz="2400" dirty="0">
                <a:solidFill>
                  <a:srgbClr val="1C3F93"/>
                </a:solidFill>
              </a:rPr>
              <a:t>In Grades 6-8, handheld calculators may be used ONLY by students having the accommodation for special calculators, such braille or talking calculators. The requirement for the special handheld calculator must be documented on their IEPs. The special calculator may on be used only on the calculator-allowed portion of the assessment.</a:t>
            </a:r>
          </a:p>
          <a:p>
            <a:endParaRPr lang="en-US" sz="2400" dirty="0"/>
          </a:p>
        </p:txBody>
      </p:sp>
      <p:sp>
        <p:nvSpPr>
          <p:cNvPr id="6" name="Rectangle 5"/>
          <p:cNvSpPr/>
          <p:nvPr/>
        </p:nvSpPr>
        <p:spPr>
          <a:xfrm>
            <a:off x="312482" y="301902"/>
            <a:ext cx="4947188" cy="707886"/>
          </a:xfrm>
          <a:prstGeom prst="rect">
            <a:avLst/>
          </a:prstGeom>
        </p:spPr>
        <p:txBody>
          <a:bodyPr wrap="none">
            <a:spAutoFit/>
          </a:bodyPr>
          <a:lstStyle/>
          <a:p>
            <a:r>
              <a:rPr lang="en-US" sz="4000" b="1" dirty="0">
                <a:solidFill>
                  <a:srgbClr val="1C3F93"/>
                </a:solidFill>
                <a:latin typeface="Vollkorn"/>
              </a:rPr>
              <a:t>Preparing Materials</a:t>
            </a:r>
          </a:p>
        </p:txBody>
      </p:sp>
      <p:sp>
        <p:nvSpPr>
          <p:cNvPr id="9" name="Text Placeholder 7"/>
          <p:cNvSpPr txBox="1">
            <a:spLocks/>
          </p:cNvSpPr>
          <p:nvPr/>
        </p:nvSpPr>
        <p:spPr>
          <a:xfrm>
            <a:off x="6136829" y="91950"/>
            <a:ext cx="4724400" cy="762000"/>
          </a:xfrm>
          <a:prstGeom prst="rect">
            <a:avLst/>
          </a:prstGeom>
        </p:spPr>
        <p:txBody>
          <a:bodyPr vert="horz" lIns="91440" tIns="45720" rIns="91440" bIns="45720" rtlCol="0">
            <a:noAutofit/>
          </a:bodyPr>
          <a:lstStyle>
            <a:lvl1pPr marL="0" indent="0" algn="l" defTabSz="914377" rtl="0" eaLnBrk="1" latinLnBrk="0" hangingPunct="1">
              <a:lnSpc>
                <a:spcPct val="90000"/>
              </a:lnSpc>
              <a:spcBef>
                <a:spcPts val="1000"/>
              </a:spcBef>
              <a:buFont typeface="Arial"/>
              <a:buNone/>
              <a:defRPr sz="1600" kern="1200">
                <a:solidFill>
                  <a:srgbClr val="60636B"/>
                </a:solidFill>
                <a:latin typeface="Fira Sans" charset="0"/>
                <a:ea typeface="Fira Sans" charset="0"/>
                <a:cs typeface="Fira Sans" charset="0"/>
              </a:defRPr>
            </a:lvl1pPr>
            <a:lvl2pPr marL="457189" indent="0" algn="l" defTabSz="914377" rtl="0" eaLnBrk="1" latinLnBrk="0" hangingPunct="1">
              <a:lnSpc>
                <a:spcPct val="90000"/>
              </a:lnSpc>
              <a:spcBef>
                <a:spcPts val="500"/>
              </a:spcBef>
              <a:buFont typeface="Arial"/>
              <a:buNone/>
              <a:defRPr sz="1400" kern="1200">
                <a:solidFill>
                  <a:srgbClr val="60636B"/>
                </a:solidFill>
                <a:latin typeface="Fira Sans" charset="0"/>
                <a:ea typeface="Fira Sans" charset="0"/>
                <a:cs typeface="Fira Sans" charset="0"/>
              </a:defRPr>
            </a:lvl2pPr>
            <a:lvl3pPr marL="914377" indent="0" algn="l" defTabSz="914377" rtl="0" eaLnBrk="1" latinLnBrk="0" hangingPunct="1">
              <a:lnSpc>
                <a:spcPct val="90000"/>
              </a:lnSpc>
              <a:spcBef>
                <a:spcPts val="500"/>
              </a:spcBef>
              <a:buFont typeface="Arial"/>
              <a:buNone/>
              <a:defRPr sz="1200" kern="1200">
                <a:solidFill>
                  <a:srgbClr val="60636B"/>
                </a:solidFill>
                <a:latin typeface="Fira Sans" charset="0"/>
                <a:ea typeface="Fira Sans" charset="0"/>
                <a:cs typeface="Fira Sans" charset="0"/>
              </a:defRPr>
            </a:lvl3pPr>
            <a:lvl4pPr marL="1371566" indent="0" algn="l" defTabSz="914377" rtl="0" eaLnBrk="1" latinLnBrk="0" hangingPunct="1">
              <a:lnSpc>
                <a:spcPct val="90000"/>
              </a:lnSpc>
              <a:spcBef>
                <a:spcPts val="500"/>
              </a:spcBef>
              <a:buFont typeface="Arial"/>
              <a:buNone/>
              <a:defRPr sz="1000" kern="1200">
                <a:solidFill>
                  <a:srgbClr val="60636B"/>
                </a:solidFill>
                <a:latin typeface="Fira Sans" charset="0"/>
                <a:ea typeface="Fira Sans" charset="0"/>
                <a:cs typeface="Fira Sans" charset="0"/>
              </a:defRPr>
            </a:lvl4pPr>
            <a:lvl5pPr marL="1828754" indent="0" algn="l" defTabSz="914377" rtl="0" eaLnBrk="1" latinLnBrk="0" hangingPunct="1">
              <a:lnSpc>
                <a:spcPct val="90000"/>
              </a:lnSpc>
              <a:spcBef>
                <a:spcPts val="500"/>
              </a:spcBef>
              <a:buFont typeface="Arial"/>
              <a:buNone/>
              <a:defRPr sz="1000" kern="1200">
                <a:solidFill>
                  <a:srgbClr val="60636B"/>
                </a:solidFill>
                <a:latin typeface="Fira Sans" charset="0"/>
                <a:ea typeface="Fira Sans" charset="0"/>
                <a:cs typeface="Fira Sans" charset="0"/>
              </a:defRPr>
            </a:lvl5pPr>
            <a:lvl6pPr marL="2285943" indent="0" algn="l" defTabSz="914377" rtl="0" eaLnBrk="1" latinLnBrk="0" hangingPunct="1">
              <a:lnSpc>
                <a:spcPct val="90000"/>
              </a:lnSpc>
              <a:spcBef>
                <a:spcPts val="500"/>
              </a:spcBef>
              <a:buFont typeface="Arial"/>
              <a:buNone/>
              <a:defRPr sz="1000" kern="1200">
                <a:solidFill>
                  <a:schemeClr val="tx1"/>
                </a:solidFill>
                <a:latin typeface="+mn-lt"/>
                <a:ea typeface="+mn-ea"/>
                <a:cs typeface="+mn-cs"/>
              </a:defRPr>
            </a:lvl6pPr>
            <a:lvl7pPr marL="2743131" indent="0" algn="l" defTabSz="914377" rtl="0" eaLnBrk="1" latinLnBrk="0" hangingPunct="1">
              <a:lnSpc>
                <a:spcPct val="90000"/>
              </a:lnSpc>
              <a:spcBef>
                <a:spcPts val="500"/>
              </a:spcBef>
              <a:buFont typeface="Arial"/>
              <a:buNone/>
              <a:defRPr sz="1000" kern="1200">
                <a:solidFill>
                  <a:schemeClr val="tx1"/>
                </a:solidFill>
                <a:latin typeface="+mn-lt"/>
                <a:ea typeface="+mn-ea"/>
                <a:cs typeface="+mn-cs"/>
              </a:defRPr>
            </a:lvl7pPr>
            <a:lvl8pPr marL="3200320" indent="0" algn="l" defTabSz="914377" rtl="0" eaLnBrk="1" latinLnBrk="0" hangingPunct="1">
              <a:lnSpc>
                <a:spcPct val="90000"/>
              </a:lnSpc>
              <a:spcBef>
                <a:spcPts val="500"/>
              </a:spcBef>
              <a:buFont typeface="Arial"/>
              <a:buNone/>
              <a:defRPr sz="1000" kern="1200">
                <a:solidFill>
                  <a:schemeClr val="tx1"/>
                </a:solidFill>
                <a:latin typeface="+mn-lt"/>
                <a:ea typeface="+mn-ea"/>
                <a:cs typeface="+mn-cs"/>
              </a:defRPr>
            </a:lvl8pPr>
            <a:lvl9pPr marL="3657509" indent="0" algn="l" defTabSz="914377" rtl="0" eaLnBrk="1" latinLnBrk="0" hangingPunct="1">
              <a:lnSpc>
                <a:spcPct val="90000"/>
              </a:lnSpc>
              <a:spcBef>
                <a:spcPts val="500"/>
              </a:spcBef>
              <a:buFont typeface="Arial"/>
              <a:buNone/>
              <a:defRPr sz="1000" kern="1200">
                <a:solidFill>
                  <a:schemeClr val="tx1"/>
                </a:solidFill>
                <a:latin typeface="+mn-lt"/>
                <a:ea typeface="+mn-ea"/>
                <a:cs typeface="+mn-cs"/>
              </a:defRPr>
            </a:lvl9pPr>
          </a:lstStyle>
          <a:p>
            <a:pPr algn="ctr"/>
            <a:r>
              <a:rPr lang="en-US" sz="4400" b="1" cap="all" dirty="0">
                <a:ln w="9000" cmpd="sng">
                  <a:solidFill>
                    <a:srgbClr val="D7B561"/>
                  </a:solidFill>
                  <a:prstDash val="solid"/>
                </a:ln>
                <a:solidFill>
                  <a:srgbClr val="013F72"/>
                </a:solidFill>
                <a:effectLst>
                  <a:reflection blurRad="12700" stA="28000" endPos="45000" dist="1000" dir="5400000" sy="-100000" algn="bl" rotWithShape="0"/>
                </a:effectLst>
              </a:rPr>
              <a:t>CALCULATOR USE</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864480523"/>
      </p:ext>
    </p:extLst>
  </p:cSld>
  <p:clrMapOvr>
    <a:masterClrMapping/>
  </p:clrMapOvr>
  <mc:AlternateContent xmlns:mc="http://schemas.openxmlformats.org/markup-compatibility/2006">
    <mc:Choice xmlns:p14="http://schemas.microsoft.com/office/powerpoint/2010/main" Requires="p14">
      <p:transition spd="slow" p14:dur="2000" advTm="72891"/>
    </mc:Choice>
    <mc:Fallback>
      <p:transition spd="slow" advTm="728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6630861-4318-414B-8E21-CA5F03E7BD41}" type="slidenum">
              <a:rPr lang="en-US" smtClean="0"/>
              <a:t>19</a:t>
            </a:fld>
            <a:endParaRPr lang="en-US"/>
          </a:p>
        </p:txBody>
      </p:sp>
      <p:sp>
        <p:nvSpPr>
          <p:cNvPr id="8" name="TextBox 7"/>
          <p:cNvSpPr txBox="1"/>
          <p:nvPr/>
        </p:nvSpPr>
        <p:spPr>
          <a:xfrm>
            <a:off x="4974336" y="6198257"/>
            <a:ext cx="5864352" cy="523220"/>
          </a:xfrm>
          <a:prstGeom prst="rect">
            <a:avLst/>
          </a:prstGeom>
          <a:noFill/>
        </p:spPr>
        <p:txBody>
          <a:bodyPr wrap="square" rtlCol="0">
            <a:spAutoFit/>
          </a:bodyPr>
          <a:lstStyle/>
          <a:p>
            <a:pPr algn="r"/>
            <a:r>
              <a:rPr lang="en-US" sz="2800" b="1" dirty="0">
                <a:solidFill>
                  <a:srgbClr val="004078"/>
                </a:solidFill>
                <a:latin typeface="Vollkorn"/>
              </a:rPr>
              <a:t> Before Test Administration</a:t>
            </a:r>
          </a:p>
        </p:txBody>
      </p:sp>
      <p:sp>
        <p:nvSpPr>
          <p:cNvPr id="4" name="Text Placeholder 3"/>
          <p:cNvSpPr>
            <a:spLocks noGrp="1"/>
          </p:cNvSpPr>
          <p:nvPr>
            <p:ph type="body" sz="half" idx="2"/>
          </p:nvPr>
        </p:nvSpPr>
        <p:spPr>
          <a:xfrm>
            <a:off x="401502" y="1517236"/>
            <a:ext cx="4114039" cy="4054507"/>
          </a:xfrm>
        </p:spPr>
        <p:txBody>
          <a:bodyPr>
            <a:noAutofit/>
          </a:bodyPr>
          <a:lstStyle/>
          <a:p>
            <a:r>
              <a:rPr lang="en-US" sz="2400" dirty="0">
                <a:solidFill>
                  <a:srgbClr val="1C3F93"/>
                </a:solidFill>
              </a:rPr>
              <a:t>Be sure to cover any posted content area materials. </a:t>
            </a:r>
          </a:p>
          <a:p>
            <a:endParaRPr lang="en-US" sz="2400" dirty="0"/>
          </a:p>
        </p:txBody>
      </p:sp>
      <p:sp>
        <p:nvSpPr>
          <p:cNvPr id="6" name="Rectangle 5"/>
          <p:cNvSpPr/>
          <p:nvPr/>
        </p:nvSpPr>
        <p:spPr>
          <a:xfrm>
            <a:off x="312482" y="655845"/>
            <a:ext cx="7012241" cy="707886"/>
          </a:xfrm>
          <a:prstGeom prst="rect">
            <a:avLst/>
          </a:prstGeom>
        </p:spPr>
        <p:txBody>
          <a:bodyPr wrap="none">
            <a:spAutoFit/>
          </a:bodyPr>
          <a:lstStyle/>
          <a:p>
            <a:r>
              <a:rPr lang="en-US" sz="4000" b="1" dirty="0">
                <a:solidFill>
                  <a:srgbClr val="1C3F93"/>
                </a:solidFill>
                <a:latin typeface="Vollkorn"/>
              </a:rPr>
              <a:t>Preparing the Testing Room</a:t>
            </a:r>
          </a:p>
        </p:txBody>
      </p:sp>
      <p:pic>
        <p:nvPicPr>
          <p:cNvPr id="7" name="Picture 6"/>
          <p:cNvPicPr>
            <a:picLocks noChangeAspect="1" noChangeArrowheads="1"/>
          </p:cNvPicPr>
          <p:nvPr/>
        </p:nvPicPr>
        <p:blipFill>
          <a:blip r:embed="rId5" cstate="print"/>
          <a:srcRect/>
          <a:stretch>
            <a:fillRect/>
          </a:stretch>
        </p:blipFill>
        <p:spPr bwMode="auto">
          <a:xfrm>
            <a:off x="9034272" y="432957"/>
            <a:ext cx="2316599" cy="3348037"/>
          </a:xfrm>
          <a:prstGeom prst="rect">
            <a:avLst/>
          </a:prstGeom>
          <a:noFill/>
          <a:ln w="9525">
            <a:noFill/>
            <a:miter lim="800000"/>
            <a:headEnd/>
            <a:tailEnd/>
          </a:ln>
        </p:spPr>
      </p:pic>
      <p:pic>
        <p:nvPicPr>
          <p:cNvPr id="10" name="Picture 5"/>
          <p:cNvPicPr>
            <a:picLocks noChangeAspect="1" noChangeArrowheads="1"/>
          </p:cNvPicPr>
          <p:nvPr/>
        </p:nvPicPr>
        <p:blipFill>
          <a:blip r:embed="rId6" cstate="print"/>
          <a:srcRect/>
          <a:stretch>
            <a:fillRect/>
          </a:stretch>
        </p:blipFill>
        <p:spPr bwMode="auto">
          <a:xfrm>
            <a:off x="7367641" y="1363731"/>
            <a:ext cx="3617864" cy="2362200"/>
          </a:xfrm>
          <a:prstGeom prst="rect">
            <a:avLst/>
          </a:prstGeom>
          <a:noFill/>
          <a:ln w="9525">
            <a:noFill/>
            <a:miter lim="800000"/>
            <a:headEnd/>
            <a:tailEnd/>
          </a:ln>
        </p:spPr>
      </p:pic>
      <p:pic>
        <p:nvPicPr>
          <p:cNvPr id="11" name="Picture 4"/>
          <p:cNvPicPr>
            <a:picLocks noChangeAspect="1" noChangeArrowheads="1"/>
          </p:cNvPicPr>
          <p:nvPr/>
        </p:nvPicPr>
        <p:blipFill>
          <a:blip r:embed="rId7" cstate="print"/>
          <a:srcRect/>
          <a:stretch>
            <a:fillRect/>
          </a:stretch>
        </p:blipFill>
        <p:spPr bwMode="auto">
          <a:xfrm>
            <a:off x="6225411" y="2288409"/>
            <a:ext cx="3362201" cy="2286000"/>
          </a:xfrm>
          <a:prstGeom prst="rect">
            <a:avLst/>
          </a:prstGeom>
          <a:noFill/>
          <a:ln w="9525">
            <a:noFill/>
            <a:miter lim="800000"/>
            <a:headEnd/>
            <a:tailEnd/>
          </a:ln>
        </p:spPr>
      </p:pic>
      <p:pic>
        <p:nvPicPr>
          <p:cNvPr id="2" name="Picture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376811" y="2536445"/>
            <a:ext cx="2628239" cy="3407693"/>
          </a:xfrm>
          <a:prstGeom prst="rect">
            <a:avLst/>
          </a:prstGeom>
          <a:effectLst>
            <a:outerShdw blurRad="50800" dist="38100" dir="2700000" algn="tl" rotWithShape="0">
              <a:prstClr val="black">
                <a:alpha val="40000"/>
              </a:prstClr>
            </a:outerShdw>
          </a:effectLst>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733975736"/>
      </p:ext>
    </p:extLst>
  </p:cSld>
  <p:clrMapOvr>
    <a:masterClrMapping/>
  </p:clrMapOvr>
  <mc:AlternateContent xmlns:mc="http://schemas.openxmlformats.org/markup-compatibility/2006">
    <mc:Choice xmlns:p14="http://schemas.microsoft.com/office/powerpoint/2010/main" Requires="p14">
      <p:transition spd="slow" p14:dur="2000" advTm="11458"/>
    </mc:Choice>
    <mc:Fallback>
      <p:transition spd="slow" advTm="114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586" y="463297"/>
            <a:ext cx="11369903" cy="5409967"/>
          </a:xfrm>
        </p:spPr>
        <p:txBody>
          <a:bodyPr>
            <a:normAutofit/>
          </a:bodyPr>
          <a:lstStyle/>
          <a:p>
            <a:r>
              <a:rPr lang="en-US" sz="4000" dirty="0">
                <a:solidFill>
                  <a:srgbClr val="004078"/>
                </a:solidFill>
              </a:rPr>
              <a:t>Test Administrator (Examiner) Criteria</a:t>
            </a:r>
          </a:p>
          <a:p>
            <a:r>
              <a:rPr lang="en-US" sz="4000" dirty="0">
                <a:solidFill>
                  <a:srgbClr val="004078"/>
                </a:solidFill>
              </a:rPr>
              <a:t>Before Testing</a:t>
            </a:r>
          </a:p>
          <a:p>
            <a:r>
              <a:rPr lang="en-US" sz="4000" dirty="0">
                <a:solidFill>
                  <a:srgbClr val="004078"/>
                </a:solidFill>
              </a:rPr>
              <a:t>During Testing</a:t>
            </a:r>
          </a:p>
          <a:p>
            <a:r>
              <a:rPr lang="en-US" sz="4000" dirty="0">
                <a:solidFill>
                  <a:srgbClr val="004078"/>
                </a:solidFill>
              </a:rPr>
              <a:t>After Testing</a:t>
            </a:r>
          </a:p>
          <a:p>
            <a:endParaRPr lang="en-US" sz="4000" dirty="0">
              <a:solidFill>
                <a:srgbClr val="004078"/>
              </a:solidFill>
            </a:endParaRPr>
          </a:p>
        </p:txBody>
      </p:sp>
      <p:sp>
        <p:nvSpPr>
          <p:cNvPr id="4" name="Slide Number Placeholder 3"/>
          <p:cNvSpPr>
            <a:spLocks noGrp="1"/>
          </p:cNvSpPr>
          <p:nvPr>
            <p:ph type="sldNum" sz="quarter" idx="12"/>
          </p:nvPr>
        </p:nvSpPr>
        <p:spPr/>
        <p:txBody>
          <a:bodyPr/>
          <a:lstStyle/>
          <a:p>
            <a:fld id="{16630861-4318-414B-8E21-CA5F03E7BD41}" type="slidenum">
              <a:rPr lang="en-US" smtClean="0"/>
              <a:t>2</a:t>
            </a:fld>
            <a:endParaRPr lang="en-US"/>
          </a:p>
        </p:txBody>
      </p:sp>
      <p:sp>
        <p:nvSpPr>
          <p:cNvPr id="5" name="TextBox 4"/>
          <p:cNvSpPr txBox="1"/>
          <p:nvPr/>
        </p:nvSpPr>
        <p:spPr>
          <a:xfrm>
            <a:off x="7168896" y="6198257"/>
            <a:ext cx="3669792" cy="523220"/>
          </a:xfrm>
          <a:prstGeom prst="rect">
            <a:avLst/>
          </a:prstGeom>
          <a:noFill/>
        </p:spPr>
        <p:txBody>
          <a:bodyPr wrap="square" rtlCol="0">
            <a:spAutoFit/>
          </a:bodyPr>
          <a:lstStyle/>
          <a:p>
            <a:pPr algn="r"/>
            <a:r>
              <a:rPr lang="en-US" sz="2800" b="1" dirty="0">
                <a:solidFill>
                  <a:srgbClr val="004078"/>
                </a:solidFill>
                <a:latin typeface="Vollkorn"/>
              </a:rPr>
              <a:t>Segments</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159184300"/>
      </p:ext>
    </p:extLst>
  </p:cSld>
  <p:clrMapOvr>
    <a:masterClrMapping/>
  </p:clrMapOvr>
  <mc:AlternateContent xmlns:mc="http://schemas.openxmlformats.org/markup-compatibility/2006">
    <mc:Choice xmlns:p14="http://schemas.microsoft.com/office/powerpoint/2010/main" Requires="p14">
      <p:transition spd="slow" p14:dur="2000" advTm="11561"/>
    </mc:Choice>
    <mc:Fallback>
      <p:transition spd="slow" advTm="115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6630861-4318-414B-8E21-CA5F03E7BD41}" type="slidenum">
              <a:rPr lang="en-US" smtClean="0"/>
              <a:t>20</a:t>
            </a:fld>
            <a:endParaRPr lang="en-US"/>
          </a:p>
        </p:txBody>
      </p:sp>
      <p:sp>
        <p:nvSpPr>
          <p:cNvPr id="8" name="TextBox 7"/>
          <p:cNvSpPr txBox="1"/>
          <p:nvPr/>
        </p:nvSpPr>
        <p:spPr>
          <a:xfrm>
            <a:off x="4974336" y="6198257"/>
            <a:ext cx="5864352" cy="523220"/>
          </a:xfrm>
          <a:prstGeom prst="rect">
            <a:avLst/>
          </a:prstGeom>
          <a:noFill/>
        </p:spPr>
        <p:txBody>
          <a:bodyPr wrap="square" rtlCol="0">
            <a:spAutoFit/>
          </a:bodyPr>
          <a:lstStyle/>
          <a:p>
            <a:pPr algn="r"/>
            <a:r>
              <a:rPr lang="en-US" sz="2800" b="1" dirty="0">
                <a:solidFill>
                  <a:srgbClr val="004078"/>
                </a:solidFill>
                <a:latin typeface="Vollkorn"/>
              </a:rPr>
              <a:t> Before Test Administration</a:t>
            </a:r>
          </a:p>
        </p:txBody>
      </p:sp>
      <p:sp>
        <p:nvSpPr>
          <p:cNvPr id="4" name="Text Placeholder 3"/>
          <p:cNvSpPr>
            <a:spLocks noGrp="1"/>
          </p:cNvSpPr>
          <p:nvPr>
            <p:ph type="body" sz="half" idx="2"/>
          </p:nvPr>
        </p:nvSpPr>
        <p:spPr>
          <a:xfrm>
            <a:off x="323849" y="1753740"/>
            <a:ext cx="5552695" cy="4054507"/>
          </a:xfrm>
        </p:spPr>
        <p:txBody>
          <a:bodyPr>
            <a:noAutofit/>
          </a:bodyPr>
          <a:lstStyle/>
          <a:p>
            <a:pPr marL="342900" indent="-342900">
              <a:spcAft>
                <a:spcPts val="1200"/>
              </a:spcAft>
              <a:buSzPct val="125000"/>
              <a:buFont typeface="Arial" panose="020B0604020202020204" pitchFamily="34" charset="0"/>
              <a:buChar char="•"/>
            </a:pPr>
            <a:r>
              <a:rPr lang="en-US" sz="3200" dirty="0">
                <a:solidFill>
                  <a:srgbClr val="1C3F93"/>
                </a:solidFill>
                <a:cs typeface="Arial" pitchFamily="34" charset="0"/>
              </a:rPr>
              <a:t>Arrange seats to minimize student interaction.</a:t>
            </a:r>
          </a:p>
          <a:p>
            <a:pPr marL="342900" indent="-342900">
              <a:spcAft>
                <a:spcPts val="1200"/>
              </a:spcAft>
              <a:buSzPct val="125000"/>
              <a:buFont typeface="Arial" panose="020B0604020202020204" pitchFamily="34" charset="0"/>
              <a:buChar char="•"/>
            </a:pPr>
            <a:r>
              <a:rPr lang="en-US" sz="3200" dirty="0">
                <a:solidFill>
                  <a:srgbClr val="1C3F93"/>
                </a:solidFill>
              </a:rPr>
              <a:t>Ensure that desks are clear of all books, papers and other materials.</a:t>
            </a:r>
          </a:p>
          <a:p>
            <a:pPr marL="342900" indent="-342900">
              <a:spcAft>
                <a:spcPts val="1200"/>
              </a:spcAft>
              <a:buSzPct val="125000"/>
              <a:buFont typeface="Arial" panose="020B0604020202020204" pitchFamily="34" charset="0"/>
              <a:buChar char="•"/>
            </a:pPr>
            <a:r>
              <a:rPr lang="en-US" sz="3200" dirty="0">
                <a:solidFill>
                  <a:srgbClr val="1C3F93"/>
                </a:solidFill>
              </a:rPr>
              <a:t>Provide proper lighting and ventilation.</a:t>
            </a:r>
          </a:p>
          <a:p>
            <a:endParaRPr lang="en-US" sz="3200" dirty="0"/>
          </a:p>
        </p:txBody>
      </p:sp>
      <p:sp>
        <p:nvSpPr>
          <p:cNvPr id="6" name="Rectangle 5"/>
          <p:cNvSpPr/>
          <p:nvPr/>
        </p:nvSpPr>
        <p:spPr>
          <a:xfrm>
            <a:off x="312482" y="655845"/>
            <a:ext cx="7012241" cy="707886"/>
          </a:xfrm>
          <a:prstGeom prst="rect">
            <a:avLst/>
          </a:prstGeom>
        </p:spPr>
        <p:txBody>
          <a:bodyPr wrap="none">
            <a:spAutoFit/>
          </a:bodyPr>
          <a:lstStyle/>
          <a:p>
            <a:r>
              <a:rPr lang="en-US" sz="4000" b="1" dirty="0">
                <a:solidFill>
                  <a:srgbClr val="1C3F93"/>
                </a:solidFill>
                <a:latin typeface="Vollkorn"/>
              </a:rPr>
              <a:t>Preparing the Testing Room</a:t>
            </a:r>
          </a:p>
        </p:txBody>
      </p:sp>
      <p:pic>
        <p:nvPicPr>
          <p:cNvPr id="13" name="Picture 12" descr="Desks.png"/>
          <p:cNvPicPr>
            <a:picLocks noChangeAspect="1"/>
          </p:cNvPicPr>
          <p:nvPr/>
        </p:nvPicPr>
        <p:blipFill>
          <a:blip r:embed="rId5" cstate="print"/>
          <a:stretch>
            <a:fillRect/>
          </a:stretch>
        </p:blipFill>
        <p:spPr>
          <a:xfrm>
            <a:off x="6434483" y="1856440"/>
            <a:ext cx="5476340" cy="3208668"/>
          </a:xfrm>
          <a:prstGeom prst="rect">
            <a:avLst/>
          </a:prstGeo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993249707"/>
      </p:ext>
    </p:extLst>
  </p:cSld>
  <p:clrMapOvr>
    <a:masterClrMapping/>
  </p:clrMapOvr>
  <mc:AlternateContent xmlns:mc="http://schemas.openxmlformats.org/markup-compatibility/2006">
    <mc:Choice xmlns:p14="http://schemas.microsoft.com/office/powerpoint/2010/main" Requires="p14">
      <p:transition spd="slow" p14:dur="2000" advTm="13802"/>
    </mc:Choice>
    <mc:Fallback>
      <p:transition spd="slow" advTm="138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6630861-4318-414B-8E21-CA5F03E7BD41}" type="slidenum">
              <a:rPr lang="en-US" smtClean="0"/>
              <a:t>21</a:t>
            </a:fld>
            <a:endParaRPr lang="en-US"/>
          </a:p>
        </p:txBody>
      </p:sp>
      <p:sp>
        <p:nvSpPr>
          <p:cNvPr id="8" name="TextBox 7"/>
          <p:cNvSpPr txBox="1"/>
          <p:nvPr/>
        </p:nvSpPr>
        <p:spPr>
          <a:xfrm>
            <a:off x="4974336" y="6198257"/>
            <a:ext cx="5864352" cy="523220"/>
          </a:xfrm>
          <a:prstGeom prst="rect">
            <a:avLst/>
          </a:prstGeom>
          <a:noFill/>
        </p:spPr>
        <p:txBody>
          <a:bodyPr wrap="square" rtlCol="0">
            <a:spAutoFit/>
          </a:bodyPr>
          <a:lstStyle/>
          <a:p>
            <a:pPr algn="r"/>
            <a:r>
              <a:rPr lang="en-US" sz="2800" b="1" dirty="0">
                <a:solidFill>
                  <a:srgbClr val="004078"/>
                </a:solidFill>
                <a:latin typeface="Vollkorn"/>
              </a:rPr>
              <a:t> Before Test Administration</a:t>
            </a:r>
          </a:p>
        </p:txBody>
      </p:sp>
      <p:sp>
        <p:nvSpPr>
          <p:cNvPr id="4" name="Text Placeholder 3"/>
          <p:cNvSpPr>
            <a:spLocks noGrp="1"/>
          </p:cNvSpPr>
          <p:nvPr>
            <p:ph type="body" sz="half" idx="2"/>
          </p:nvPr>
        </p:nvSpPr>
        <p:spPr>
          <a:xfrm>
            <a:off x="323849" y="1753740"/>
            <a:ext cx="5552695" cy="4054507"/>
          </a:xfrm>
        </p:spPr>
        <p:txBody>
          <a:bodyPr>
            <a:noAutofit/>
          </a:bodyPr>
          <a:lstStyle/>
          <a:p>
            <a:pPr marL="457200" indent="-457200">
              <a:spcAft>
                <a:spcPts val="1200"/>
              </a:spcAft>
              <a:buSzPct val="125000"/>
              <a:buFont typeface="Arial" panose="020B0604020202020204" pitchFamily="34" charset="0"/>
              <a:buChar char="•"/>
            </a:pPr>
            <a:r>
              <a:rPr lang="en-US" sz="2800" dirty="0">
                <a:solidFill>
                  <a:srgbClr val="1C3F93"/>
                </a:solidFill>
              </a:rPr>
              <a:t>Individual (T10), small group (T09), or different class testing may be provided (T11).</a:t>
            </a:r>
          </a:p>
          <a:p>
            <a:pPr marL="457200" indent="-457200">
              <a:spcAft>
                <a:spcPts val="1200"/>
              </a:spcAft>
              <a:buSzPct val="125000"/>
              <a:buFont typeface="Arial" panose="020B0604020202020204" pitchFamily="34" charset="0"/>
              <a:buChar char="•"/>
            </a:pPr>
            <a:r>
              <a:rPr lang="en-US" sz="2800" dirty="0">
                <a:solidFill>
                  <a:srgbClr val="1C3F93"/>
                </a:solidFill>
              </a:rPr>
              <a:t>Adaptive furniture may be provided (T11).</a:t>
            </a:r>
          </a:p>
          <a:p>
            <a:pPr marL="457200" indent="-457200">
              <a:spcAft>
                <a:spcPts val="1200"/>
              </a:spcAft>
              <a:buSzPct val="125000"/>
              <a:buFont typeface="Arial" panose="020B0604020202020204" pitchFamily="34" charset="0"/>
              <a:buChar char="•"/>
            </a:pPr>
            <a:r>
              <a:rPr lang="en-US" sz="2800" dirty="0">
                <a:solidFill>
                  <a:srgbClr val="1C3F93"/>
                </a:solidFill>
              </a:rPr>
              <a:t>Special lighting/acoustics (e.g. microphone/speakers) may be provided (T11). </a:t>
            </a:r>
          </a:p>
          <a:p>
            <a:pPr marL="457200" indent="-457200">
              <a:buFont typeface="Arial" panose="020B0604020202020204" pitchFamily="34" charset="0"/>
              <a:buChar char="•"/>
            </a:pPr>
            <a:endParaRPr lang="en-US" sz="2800" dirty="0"/>
          </a:p>
        </p:txBody>
      </p:sp>
      <p:sp>
        <p:nvSpPr>
          <p:cNvPr id="6" name="Rectangle 5"/>
          <p:cNvSpPr/>
          <p:nvPr/>
        </p:nvSpPr>
        <p:spPr>
          <a:xfrm>
            <a:off x="323849" y="430489"/>
            <a:ext cx="7012241" cy="707886"/>
          </a:xfrm>
          <a:prstGeom prst="rect">
            <a:avLst/>
          </a:prstGeom>
        </p:spPr>
        <p:txBody>
          <a:bodyPr wrap="none">
            <a:spAutoFit/>
          </a:bodyPr>
          <a:lstStyle/>
          <a:p>
            <a:r>
              <a:rPr lang="en-US" sz="4000" b="1" dirty="0">
                <a:solidFill>
                  <a:srgbClr val="1C3F93"/>
                </a:solidFill>
                <a:latin typeface="Vollkorn"/>
              </a:rPr>
              <a:t>Preparing the Testing Room</a:t>
            </a:r>
          </a:p>
        </p:txBody>
      </p:sp>
      <p:pic>
        <p:nvPicPr>
          <p:cNvPr id="7" name="Picture 2" descr="https://upload.wikimedia.org/wikipedia/commons/a/a5/CubeSpace.jpg"/>
          <p:cNvPicPr>
            <a:picLocks noChangeAspect="1" noChangeArrowheads="1"/>
          </p:cNvPicPr>
          <p:nvPr/>
        </p:nvPicPr>
        <p:blipFill>
          <a:blip r:embed="rId5" cstate="print"/>
          <a:srcRect l="9047"/>
          <a:stretch>
            <a:fillRect/>
          </a:stretch>
        </p:blipFill>
        <p:spPr bwMode="auto">
          <a:xfrm>
            <a:off x="6297168" y="1533434"/>
            <a:ext cx="5382768" cy="3934943"/>
          </a:xfrm>
          <a:prstGeom prst="rect">
            <a:avLst/>
          </a:prstGeom>
          <a:noFill/>
        </p:spPr>
      </p:pic>
      <p:sp>
        <p:nvSpPr>
          <p:cNvPr id="9" name="Rectangle 8"/>
          <p:cNvSpPr/>
          <p:nvPr/>
        </p:nvSpPr>
        <p:spPr>
          <a:xfrm>
            <a:off x="410018" y="1045947"/>
            <a:ext cx="4119589" cy="400110"/>
          </a:xfrm>
          <a:prstGeom prst="rect">
            <a:avLst/>
          </a:prstGeom>
        </p:spPr>
        <p:txBody>
          <a:bodyPr wrap="none">
            <a:spAutoFit/>
          </a:bodyPr>
          <a:lstStyle/>
          <a:p>
            <a:r>
              <a:rPr lang="en-US" sz="2000" b="1" dirty="0">
                <a:solidFill>
                  <a:srgbClr val="1C3F93"/>
                </a:solidFill>
                <a:latin typeface="Calibri" pitchFamily="34" charset="0"/>
              </a:rPr>
              <a:t>O</a:t>
            </a:r>
            <a:r>
              <a:rPr lang="en-US" sz="2000" dirty="0">
                <a:solidFill>
                  <a:srgbClr val="1C3F93"/>
                </a:solidFill>
                <a:latin typeface="Arial Rounded MT Bold" pitchFamily="34" charset="0"/>
              </a:rPr>
              <a:t>ptions to Standardized Setting</a:t>
            </a:r>
            <a:endParaRPr lang="en-US" sz="2000" dirty="0">
              <a:solidFill>
                <a:srgbClr val="1C3F93"/>
              </a:solidFill>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843553286"/>
      </p:ext>
    </p:extLst>
  </p:cSld>
  <p:clrMapOvr>
    <a:masterClrMapping/>
  </p:clrMapOvr>
  <mc:AlternateContent xmlns:mc="http://schemas.openxmlformats.org/markup-compatibility/2006">
    <mc:Choice xmlns:p14="http://schemas.microsoft.com/office/powerpoint/2010/main" Requires="p14">
      <p:transition spd="slow" p14:dur="2000" advTm="40086"/>
    </mc:Choice>
    <mc:Fallback>
      <p:transition spd="slow" advTm="400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6630861-4318-414B-8E21-CA5F03E7BD41}" type="slidenum">
              <a:rPr lang="en-US" smtClean="0"/>
              <a:t>22</a:t>
            </a:fld>
            <a:endParaRPr lang="en-US"/>
          </a:p>
        </p:txBody>
      </p:sp>
      <p:sp>
        <p:nvSpPr>
          <p:cNvPr id="8" name="TextBox 7"/>
          <p:cNvSpPr txBox="1"/>
          <p:nvPr/>
        </p:nvSpPr>
        <p:spPr>
          <a:xfrm>
            <a:off x="4974336" y="6198257"/>
            <a:ext cx="5864352" cy="523220"/>
          </a:xfrm>
          <a:prstGeom prst="rect">
            <a:avLst/>
          </a:prstGeom>
          <a:noFill/>
        </p:spPr>
        <p:txBody>
          <a:bodyPr wrap="square" rtlCol="0">
            <a:spAutoFit/>
          </a:bodyPr>
          <a:lstStyle/>
          <a:p>
            <a:pPr algn="r"/>
            <a:r>
              <a:rPr lang="en-US" sz="2800" b="1" dirty="0">
                <a:solidFill>
                  <a:srgbClr val="004078"/>
                </a:solidFill>
                <a:latin typeface="Vollkorn"/>
              </a:rPr>
              <a:t> Before Test Administration</a:t>
            </a:r>
          </a:p>
        </p:txBody>
      </p:sp>
      <p:sp>
        <p:nvSpPr>
          <p:cNvPr id="4" name="Text Placeholder 3"/>
          <p:cNvSpPr>
            <a:spLocks noGrp="1"/>
          </p:cNvSpPr>
          <p:nvPr>
            <p:ph type="body" sz="half" idx="2"/>
          </p:nvPr>
        </p:nvSpPr>
        <p:spPr>
          <a:xfrm>
            <a:off x="323849" y="1477547"/>
            <a:ext cx="4808983" cy="4054507"/>
          </a:xfrm>
        </p:spPr>
        <p:txBody>
          <a:bodyPr>
            <a:noAutofit/>
          </a:bodyPr>
          <a:lstStyle/>
          <a:p>
            <a:r>
              <a:rPr lang="en-US" sz="3600" dirty="0">
                <a:solidFill>
                  <a:srgbClr val="1C3F93"/>
                </a:solidFill>
              </a:rPr>
              <a:t>Provide an environment free of distractions such as intercoms, cell/smart phones, gaming devices, and watches with alarms and smart watches.</a:t>
            </a:r>
          </a:p>
          <a:p>
            <a:pPr marL="457200" indent="-457200">
              <a:buFont typeface="Arial" panose="020B0604020202020204" pitchFamily="34" charset="0"/>
              <a:buChar char="•"/>
            </a:pPr>
            <a:endParaRPr lang="en-US" sz="3600" dirty="0"/>
          </a:p>
        </p:txBody>
      </p:sp>
      <p:sp>
        <p:nvSpPr>
          <p:cNvPr id="6" name="Rectangle 5"/>
          <p:cNvSpPr/>
          <p:nvPr/>
        </p:nvSpPr>
        <p:spPr>
          <a:xfrm>
            <a:off x="323849" y="430489"/>
            <a:ext cx="7012241" cy="707886"/>
          </a:xfrm>
          <a:prstGeom prst="rect">
            <a:avLst/>
          </a:prstGeom>
        </p:spPr>
        <p:txBody>
          <a:bodyPr wrap="none">
            <a:spAutoFit/>
          </a:bodyPr>
          <a:lstStyle/>
          <a:p>
            <a:r>
              <a:rPr lang="en-US" sz="4000" b="1" dirty="0">
                <a:solidFill>
                  <a:srgbClr val="1C3F93"/>
                </a:solidFill>
                <a:latin typeface="Vollkorn"/>
              </a:rPr>
              <a:t>Preparing the Testing Room</a:t>
            </a:r>
          </a:p>
        </p:txBody>
      </p:sp>
      <p:pic>
        <p:nvPicPr>
          <p:cNvPr id="10" name="Picture 9" descr="MP3 player.jpg"/>
          <p:cNvPicPr>
            <a:picLocks noChangeAspect="1"/>
          </p:cNvPicPr>
          <p:nvPr/>
        </p:nvPicPr>
        <p:blipFill>
          <a:blip r:embed="rId5" cstate="print"/>
          <a:stretch>
            <a:fillRect/>
          </a:stretch>
        </p:blipFill>
        <p:spPr>
          <a:xfrm>
            <a:off x="9019262" y="457119"/>
            <a:ext cx="2554014" cy="1828800"/>
          </a:xfrm>
          <a:prstGeom prst="rect">
            <a:avLst/>
          </a:prstGeom>
        </p:spPr>
      </p:pic>
      <p:pic>
        <p:nvPicPr>
          <p:cNvPr id="11" name="Picture 10" descr="smartphone.jpg"/>
          <p:cNvPicPr>
            <a:picLocks noChangeAspect="1"/>
          </p:cNvPicPr>
          <p:nvPr/>
        </p:nvPicPr>
        <p:blipFill>
          <a:blip r:embed="rId6" cstate="print"/>
          <a:stretch>
            <a:fillRect/>
          </a:stretch>
        </p:blipFill>
        <p:spPr>
          <a:xfrm>
            <a:off x="6965200" y="1528385"/>
            <a:ext cx="1676400" cy="2499267"/>
          </a:xfrm>
          <a:prstGeom prst="rect">
            <a:avLst/>
          </a:prstGeom>
        </p:spPr>
      </p:pic>
      <p:pic>
        <p:nvPicPr>
          <p:cNvPr id="12" name="Picture 10" descr="https://upload.wikimedia.org/wikipedia/commons/b/b4/Speakerlink-rtl.png"/>
          <p:cNvPicPr>
            <a:picLocks noChangeAspect="1" noChangeArrowheads="1"/>
          </p:cNvPicPr>
          <p:nvPr/>
        </p:nvPicPr>
        <p:blipFill>
          <a:blip r:embed="rId7" cstate="print">
            <a:duotone>
              <a:prstClr val="black"/>
              <a:srgbClr val="004078">
                <a:tint val="45000"/>
                <a:satMod val="400000"/>
              </a:srgbClr>
            </a:duotone>
          </a:blip>
          <a:srcRect/>
          <a:stretch>
            <a:fillRect/>
          </a:stretch>
        </p:blipFill>
        <p:spPr bwMode="auto">
          <a:xfrm rot="10800000">
            <a:off x="9458069" y="3189452"/>
            <a:ext cx="1676399" cy="1676400"/>
          </a:xfrm>
          <a:prstGeom prst="rect">
            <a:avLst/>
          </a:prstGeom>
          <a:noFill/>
        </p:spPr>
      </p:pic>
      <p:pic>
        <p:nvPicPr>
          <p:cNvPr id="13" name="Picture 4" descr="Samsung Galaxy Gear Comparison.jpg"/>
          <p:cNvPicPr>
            <a:picLocks noChangeAspect="1" noChangeArrowheads="1"/>
          </p:cNvPicPr>
          <p:nvPr/>
        </p:nvPicPr>
        <p:blipFill>
          <a:blip r:embed="rId8" cstate="print"/>
          <a:srcRect/>
          <a:stretch>
            <a:fillRect/>
          </a:stretch>
        </p:blipFill>
        <p:spPr bwMode="auto">
          <a:xfrm>
            <a:off x="5640256" y="4284247"/>
            <a:ext cx="2864009" cy="1524000"/>
          </a:xfrm>
          <a:prstGeom prst="rect">
            <a:avLst/>
          </a:prstGeom>
          <a:noFill/>
        </p:spPr>
      </p:pic>
      <p:sp>
        <p:nvSpPr>
          <p:cNvPr id="14" name="Multiply 13"/>
          <p:cNvSpPr/>
          <p:nvPr/>
        </p:nvSpPr>
        <p:spPr>
          <a:xfrm>
            <a:off x="7194666" y="1873111"/>
            <a:ext cx="1347694" cy="1676400"/>
          </a:xfrm>
          <a:prstGeom prst="mathMultiply">
            <a:avLst/>
          </a:prstGeom>
          <a:solidFill>
            <a:srgbClr val="D7B561"/>
          </a:solidFill>
          <a:ln>
            <a:solidFill>
              <a:srgbClr val="013F72"/>
            </a:solidFill>
          </a:ln>
          <a:effectLst>
            <a:glow rad="139700">
              <a:srgbClr val="004078">
                <a:alpha val="40000"/>
              </a:srgb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Multiply 14"/>
          <p:cNvSpPr/>
          <p:nvPr/>
        </p:nvSpPr>
        <p:spPr>
          <a:xfrm>
            <a:off x="6398413" y="4108773"/>
            <a:ext cx="1347694" cy="1676400"/>
          </a:xfrm>
          <a:prstGeom prst="mathMultiply">
            <a:avLst/>
          </a:prstGeom>
          <a:solidFill>
            <a:srgbClr val="D7B561"/>
          </a:solidFill>
          <a:ln>
            <a:solidFill>
              <a:srgbClr val="013F72"/>
            </a:solidFill>
          </a:ln>
          <a:effectLst>
            <a:glow rad="139700">
              <a:srgbClr val="004078">
                <a:alpha val="40000"/>
              </a:srgb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Multiply 15"/>
          <p:cNvSpPr/>
          <p:nvPr/>
        </p:nvSpPr>
        <p:spPr>
          <a:xfrm>
            <a:off x="9662786" y="3098957"/>
            <a:ext cx="1347694" cy="1676400"/>
          </a:xfrm>
          <a:prstGeom prst="mathMultiply">
            <a:avLst/>
          </a:prstGeom>
          <a:solidFill>
            <a:srgbClr val="D7B561"/>
          </a:solidFill>
          <a:ln>
            <a:solidFill>
              <a:srgbClr val="013F72"/>
            </a:solidFill>
          </a:ln>
          <a:effectLst>
            <a:glow rad="139700">
              <a:srgbClr val="004078">
                <a:alpha val="40000"/>
              </a:srgb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Multiply 16"/>
          <p:cNvSpPr/>
          <p:nvPr/>
        </p:nvSpPr>
        <p:spPr>
          <a:xfrm>
            <a:off x="9617875" y="479846"/>
            <a:ext cx="1347694" cy="1676400"/>
          </a:xfrm>
          <a:prstGeom prst="mathMultiply">
            <a:avLst/>
          </a:prstGeom>
          <a:solidFill>
            <a:srgbClr val="D7B561"/>
          </a:solidFill>
          <a:ln>
            <a:solidFill>
              <a:srgbClr val="013F72"/>
            </a:solidFill>
          </a:ln>
          <a:effectLst>
            <a:glow rad="139700">
              <a:srgbClr val="004078">
                <a:alpha val="40000"/>
              </a:srgb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837512322"/>
      </p:ext>
    </p:extLst>
  </p:cSld>
  <p:clrMapOvr>
    <a:masterClrMapping/>
  </p:clrMapOvr>
  <mc:AlternateContent xmlns:mc="http://schemas.openxmlformats.org/markup-compatibility/2006">
    <mc:Choice xmlns:p14="http://schemas.microsoft.com/office/powerpoint/2010/main" Requires="p14">
      <p:transition spd="slow" p14:dur="2000" advTm="23092"/>
    </mc:Choice>
    <mc:Fallback>
      <p:transition spd="slow" advTm="230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6630861-4318-414B-8E21-CA5F03E7BD41}" type="slidenum">
              <a:rPr lang="en-US" smtClean="0"/>
              <a:t>23</a:t>
            </a:fld>
            <a:endParaRPr lang="en-US"/>
          </a:p>
        </p:txBody>
      </p:sp>
      <p:sp>
        <p:nvSpPr>
          <p:cNvPr id="8" name="TextBox 7"/>
          <p:cNvSpPr txBox="1"/>
          <p:nvPr/>
        </p:nvSpPr>
        <p:spPr>
          <a:xfrm>
            <a:off x="4974336" y="6198257"/>
            <a:ext cx="5864352" cy="523220"/>
          </a:xfrm>
          <a:prstGeom prst="rect">
            <a:avLst/>
          </a:prstGeom>
          <a:noFill/>
        </p:spPr>
        <p:txBody>
          <a:bodyPr wrap="square" rtlCol="0">
            <a:spAutoFit/>
          </a:bodyPr>
          <a:lstStyle/>
          <a:p>
            <a:pPr algn="r"/>
            <a:r>
              <a:rPr lang="en-US" sz="2800" b="1" dirty="0">
                <a:solidFill>
                  <a:srgbClr val="004078"/>
                </a:solidFill>
                <a:latin typeface="Vollkorn"/>
              </a:rPr>
              <a:t> Before Test Administration</a:t>
            </a:r>
          </a:p>
        </p:txBody>
      </p:sp>
      <p:sp>
        <p:nvSpPr>
          <p:cNvPr id="4" name="Text Placeholder 3"/>
          <p:cNvSpPr>
            <a:spLocks noGrp="1"/>
          </p:cNvSpPr>
          <p:nvPr>
            <p:ph type="body" sz="half" idx="2"/>
          </p:nvPr>
        </p:nvSpPr>
        <p:spPr>
          <a:xfrm>
            <a:off x="323849" y="1477547"/>
            <a:ext cx="4808983" cy="4054507"/>
          </a:xfrm>
        </p:spPr>
        <p:txBody>
          <a:bodyPr>
            <a:noAutofit/>
          </a:bodyPr>
          <a:lstStyle/>
          <a:p>
            <a:r>
              <a:rPr lang="en-US" sz="3200" dirty="0">
                <a:solidFill>
                  <a:srgbClr val="1C3F93"/>
                </a:solidFill>
              </a:rPr>
              <a:t>To ensure students have a quiet testing environment, free from distraction, place a “</a:t>
            </a:r>
            <a:r>
              <a:rPr lang="en-US" sz="3200" b="1" dirty="0">
                <a:solidFill>
                  <a:srgbClr val="FF0000"/>
                </a:solidFill>
              </a:rPr>
              <a:t>Do Not Enter – Testing in Progress</a:t>
            </a:r>
            <a:r>
              <a:rPr lang="en-US" sz="3200" dirty="0">
                <a:solidFill>
                  <a:srgbClr val="1C3F93"/>
                </a:solidFill>
              </a:rPr>
              <a:t>” sign on your door.  </a:t>
            </a:r>
            <a:endParaRPr lang="en-US" sz="3200" dirty="0"/>
          </a:p>
        </p:txBody>
      </p:sp>
      <p:sp>
        <p:nvSpPr>
          <p:cNvPr id="6" name="Rectangle 5"/>
          <p:cNvSpPr/>
          <p:nvPr/>
        </p:nvSpPr>
        <p:spPr>
          <a:xfrm>
            <a:off x="323849" y="430489"/>
            <a:ext cx="7012241" cy="707886"/>
          </a:xfrm>
          <a:prstGeom prst="rect">
            <a:avLst/>
          </a:prstGeom>
        </p:spPr>
        <p:txBody>
          <a:bodyPr wrap="none">
            <a:spAutoFit/>
          </a:bodyPr>
          <a:lstStyle/>
          <a:p>
            <a:r>
              <a:rPr lang="en-US" sz="4000" b="1" dirty="0">
                <a:solidFill>
                  <a:srgbClr val="1C3F93"/>
                </a:solidFill>
                <a:latin typeface="Vollkorn"/>
              </a:rPr>
              <a:t>Preparing the Testing Room</a:t>
            </a:r>
          </a:p>
        </p:txBody>
      </p:sp>
      <p:pic>
        <p:nvPicPr>
          <p:cNvPr id="18" name="Picture 17" descr="DO NOT ENTER_revised.jpg"/>
          <p:cNvPicPr>
            <a:picLocks noChangeAspect="1"/>
          </p:cNvPicPr>
          <p:nvPr/>
        </p:nvPicPr>
        <p:blipFill>
          <a:blip r:embed="rId3" cstate="print"/>
          <a:stretch>
            <a:fillRect/>
          </a:stretch>
        </p:blipFill>
        <p:spPr>
          <a:xfrm>
            <a:off x="5562760" y="1138375"/>
            <a:ext cx="6205728" cy="4654296"/>
          </a:xfrm>
          <a:prstGeom prst="rect">
            <a:avLst/>
          </a:prstGeom>
        </p:spPr>
      </p:pic>
      <p:sp>
        <p:nvSpPr>
          <p:cNvPr id="19" name="Rectangle 18"/>
          <p:cNvSpPr/>
          <p:nvPr/>
        </p:nvSpPr>
        <p:spPr>
          <a:xfrm>
            <a:off x="9725567" y="469579"/>
            <a:ext cx="1769364" cy="2015936"/>
          </a:xfrm>
          <a:prstGeom prst="rect">
            <a:avLst/>
          </a:prstGeom>
          <a:noFill/>
          <a:effectLst>
            <a:glow rad="139700">
              <a:schemeClr val="accent3">
                <a:satMod val="175000"/>
                <a:alpha val="40000"/>
              </a:schemeClr>
            </a:glow>
          </a:effectLst>
        </p:spPr>
        <p:txBody>
          <a:bodyPr wrap="square" lIns="91440" tIns="45720" rIns="91440" bIns="45720">
            <a:spAutoFit/>
            <a:scene3d>
              <a:camera prst="perspectiveLeft"/>
              <a:lightRig rig="flat" dir="tl">
                <a:rot lat="0" lon="0" rev="6600000"/>
              </a:lightRig>
            </a:scene3d>
            <a:sp3d extrusionH="25400" contourW="8890">
              <a:bevelT w="38100" h="31750"/>
              <a:contourClr>
                <a:schemeClr val="accent2">
                  <a:shade val="75000"/>
                </a:schemeClr>
              </a:contourClr>
            </a:sp3d>
          </a:bodyPr>
          <a:lstStyle/>
          <a:p>
            <a:pPr algn="ctr"/>
            <a:r>
              <a:rPr lang="en-US" sz="12500" b="1" dirty="0">
                <a:ln w="57150">
                  <a:solidFill>
                    <a:schemeClr val="accent3">
                      <a:lumMod val="50000"/>
                    </a:schemeClr>
                  </a:solidFill>
                </a:ln>
                <a:solidFill>
                  <a:srgbClr val="00B050"/>
                </a:solidFill>
                <a:effectLst>
                  <a:glow rad="228600">
                    <a:schemeClr val="accent3">
                      <a:satMod val="175000"/>
                      <a:alpha val="40000"/>
                    </a:schemeClr>
                  </a:glow>
                  <a:outerShdw blurRad="50800" dist="39000" dir="5460000" algn="tl">
                    <a:srgbClr val="000000">
                      <a:alpha val="38000"/>
                    </a:srgbClr>
                  </a:outerShdw>
                </a:effectLst>
                <a:sym typeface="Wingdings"/>
              </a:rPr>
              <a:t></a:t>
            </a:r>
            <a:endParaRPr lang="en-US" sz="12500" b="1" dirty="0">
              <a:ln w="57150">
                <a:solidFill>
                  <a:schemeClr val="accent3">
                    <a:lumMod val="50000"/>
                  </a:schemeClr>
                </a:solidFill>
              </a:ln>
              <a:solidFill>
                <a:srgbClr val="00B050"/>
              </a:solidFill>
              <a:effectLst>
                <a:glow rad="228600">
                  <a:schemeClr val="accent3">
                    <a:satMod val="175000"/>
                    <a:alpha val="40000"/>
                  </a:schemeClr>
                </a:glow>
                <a:outerShdw blurRad="50800" dist="39000" dir="5460000" algn="tl">
                  <a:srgbClr val="000000">
                    <a:alpha val="38000"/>
                  </a:srgbClr>
                </a:outerShdw>
              </a:effectLst>
            </a:endParaRPr>
          </a:p>
        </p:txBody>
      </p:sp>
    </p:spTree>
    <p:extLst>
      <p:ext uri="{BB962C8B-B14F-4D97-AF65-F5344CB8AC3E}">
        <p14:creationId xmlns:p14="http://schemas.microsoft.com/office/powerpoint/2010/main" val="21782543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8224" y="1194816"/>
            <a:ext cx="11606784" cy="4678448"/>
          </a:xfrm>
        </p:spPr>
        <p:txBody>
          <a:bodyPr>
            <a:normAutofit/>
          </a:bodyPr>
          <a:lstStyle/>
          <a:p>
            <a:r>
              <a:rPr lang="en-US" sz="3600" dirty="0">
                <a:solidFill>
                  <a:srgbClr val="1C3F93"/>
                </a:solidFill>
              </a:rPr>
              <a:t>Your principal/school coordinator will provide a list of students needing accommodations.</a:t>
            </a:r>
          </a:p>
          <a:p>
            <a:endParaRPr lang="en-US" sz="3600" dirty="0">
              <a:solidFill>
                <a:srgbClr val="1C3F93"/>
              </a:solidFill>
            </a:endParaRPr>
          </a:p>
          <a:p>
            <a:pPr marL="0" indent="0">
              <a:buNone/>
            </a:pPr>
            <a:endParaRPr lang="en-US" sz="3600" dirty="0">
              <a:solidFill>
                <a:srgbClr val="1C3F93"/>
              </a:solidFill>
            </a:endParaRPr>
          </a:p>
        </p:txBody>
      </p:sp>
      <p:sp>
        <p:nvSpPr>
          <p:cNvPr id="4" name="Slide Number Placeholder 3"/>
          <p:cNvSpPr>
            <a:spLocks noGrp="1"/>
          </p:cNvSpPr>
          <p:nvPr>
            <p:ph type="sldNum" sz="quarter" idx="12"/>
          </p:nvPr>
        </p:nvSpPr>
        <p:spPr/>
        <p:txBody>
          <a:bodyPr/>
          <a:lstStyle/>
          <a:p>
            <a:fld id="{16630861-4318-414B-8E21-CA5F03E7BD41}" type="slidenum">
              <a:rPr lang="en-US" smtClean="0"/>
              <a:t>24</a:t>
            </a:fld>
            <a:endParaRPr lang="en-US"/>
          </a:p>
        </p:txBody>
      </p:sp>
      <p:sp>
        <p:nvSpPr>
          <p:cNvPr id="5" name="TextBox 4"/>
          <p:cNvSpPr txBox="1"/>
          <p:nvPr/>
        </p:nvSpPr>
        <p:spPr>
          <a:xfrm>
            <a:off x="5583936" y="6198257"/>
            <a:ext cx="5254752" cy="523220"/>
          </a:xfrm>
          <a:prstGeom prst="rect">
            <a:avLst/>
          </a:prstGeom>
          <a:noFill/>
        </p:spPr>
        <p:txBody>
          <a:bodyPr wrap="square" rtlCol="0">
            <a:spAutoFit/>
          </a:bodyPr>
          <a:lstStyle/>
          <a:p>
            <a:pPr algn="r"/>
            <a:r>
              <a:rPr lang="en-US" sz="2800" b="1" dirty="0">
                <a:solidFill>
                  <a:srgbClr val="004078"/>
                </a:solidFill>
                <a:latin typeface="Vollkorn"/>
              </a:rPr>
              <a:t>Accommodations</a:t>
            </a:r>
          </a:p>
        </p:txBody>
      </p:sp>
      <p:sp>
        <p:nvSpPr>
          <p:cNvPr id="6" name="Rectangle 5"/>
          <p:cNvSpPr/>
          <p:nvPr/>
        </p:nvSpPr>
        <p:spPr>
          <a:xfrm>
            <a:off x="228600" y="155157"/>
            <a:ext cx="8915400" cy="707886"/>
          </a:xfrm>
          <a:prstGeom prst="rect">
            <a:avLst/>
          </a:prstGeom>
        </p:spPr>
        <p:txBody>
          <a:bodyPr wrap="square">
            <a:spAutoFit/>
          </a:bodyPr>
          <a:lstStyle/>
          <a:p>
            <a:r>
              <a:rPr lang="en-US" sz="4000" b="1" dirty="0">
                <a:solidFill>
                  <a:srgbClr val="1C3F93"/>
                </a:solidFill>
                <a:latin typeface="Vollkorn"/>
              </a:rPr>
              <a:t>Providing Accommodations</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543397379"/>
      </p:ext>
    </p:extLst>
  </p:cSld>
  <p:clrMapOvr>
    <a:masterClrMapping/>
  </p:clrMapOvr>
  <mc:AlternateContent xmlns:mc="http://schemas.openxmlformats.org/markup-compatibility/2006">
    <mc:Choice xmlns:p14="http://schemas.microsoft.com/office/powerpoint/2010/main" Requires="p14">
      <p:transition spd="slow" p14:dur="2000" advTm="23452"/>
    </mc:Choice>
    <mc:Fallback>
      <p:transition spd="slow" advTm="234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8224" y="1194816"/>
            <a:ext cx="6498336" cy="4678448"/>
          </a:xfrm>
        </p:spPr>
        <p:txBody>
          <a:bodyPr>
            <a:normAutofit/>
          </a:bodyPr>
          <a:lstStyle/>
          <a:p>
            <a:pPr>
              <a:buFont typeface="Arial" charset="0"/>
              <a:buNone/>
            </a:pPr>
            <a:r>
              <a:rPr lang="en-US" sz="3600" dirty="0">
                <a:solidFill>
                  <a:srgbClr val="1C3F93"/>
                </a:solidFill>
              </a:rPr>
              <a:t>If you are not sure of proper procedures, ask your principal/school coordinator! </a:t>
            </a:r>
          </a:p>
          <a:p>
            <a:pPr>
              <a:buFont typeface="Arial" charset="0"/>
              <a:buNone/>
            </a:pPr>
            <a:r>
              <a:rPr lang="en-US" sz="3600" dirty="0">
                <a:solidFill>
                  <a:srgbClr val="1C3F93"/>
                </a:solidFill>
              </a:rPr>
              <a:t> </a:t>
            </a:r>
          </a:p>
          <a:p>
            <a:pPr>
              <a:buFont typeface="Arial" charset="0"/>
              <a:buNone/>
            </a:pPr>
            <a:r>
              <a:rPr lang="en-US" sz="3600" dirty="0">
                <a:solidFill>
                  <a:srgbClr val="1C3F93"/>
                </a:solidFill>
              </a:rPr>
              <a:t>All questions regarding test administration should be answered before testing begins.</a:t>
            </a:r>
          </a:p>
        </p:txBody>
      </p:sp>
      <p:sp>
        <p:nvSpPr>
          <p:cNvPr id="4" name="Slide Number Placeholder 3"/>
          <p:cNvSpPr>
            <a:spLocks noGrp="1"/>
          </p:cNvSpPr>
          <p:nvPr>
            <p:ph type="sldNum" sz="quarter" idx="12"/>
          </p:nvPr>
        </p:nvSpPr>
        <p:spPr/>
        <p:txBody>
          <a:bodyPr/>
          <a:lstStyle/>
          <a:p>
            <a:fld id="{16630861-4318-414B-8E21-CA5F03E7BD41}" type="slidenum">
              <a:rPr lang="en-US" smtClean="0"/>
              <a:t>25</a:t>
            </a:fld>
            <a:endParaRPr lang="en-US"/>
          </a:p>
        </p:txBody>
      </p:sp>
      <p:sp>
        <p:nvSpPr>
          <p:cNvPr id="5" name="TextBox 4"/>
          <p:cNvSpPr txBox="1"/>
          <p:nvPr/>
        </p:nvSpPr>
        <p:spPr>
          <a:xfrm>
            <a:off x="5583936" y="6198257"/>
            <a:ext cx="5254752" cy="523220"/>
          </a:xfrm>
          <a:prstGeom prst="rect">
            <a:avLst/>
          </a:prstGeom>
          <a:noFill/>
        </p:spPr>
        <p:txBody>
          <a:bodyPr wrap="square" rtlCol="0">
            <a:spAutoFit/>
          </a:bodyPr>
          <a:lstStyle/>
          <a:p>
            <a:pPr algn="r"/>
            <a:r>
              <a:rPr lang="en-US" sz="2800" b="1" dirty="0">
                <a:solidFill>
                  <a:srgbClr val="004078"/>
                </a:solidFill>
                <a:latin typeface="Vollkorn"/>
              </a:rPr>
              <a:t>Before Test Administration</a:t>
            </a:r>
          </a:p>
        </p:txBody>
      </p:sp>
      <p:sp>
        <p:nvSpPr>
          <p:cNvPr id="6" name="Rectangle 5"/>
          <p:cNvSpPr/>
          <p:nvPr/>
        </p:nvSpPr>
        <p:spPr>
          <a:xfrm>
            <a:off x="228600" y="155157"/>
            <a:ext cx="8915400" cy="830997"/>
          </a:xfrm>
          <a:prstGeom prst="rect">
            <a:avLst/>
          </a:prstGeom>
        </p:spPr>
        <p:txBody>
          <a:bodyPr wrap="square">
            <a:spAutoFit/>
          </a:bodyPr>
          <a:lstStyle/>
          <a:p>
            <a:r>
              <a:rPr lang="en-US" sz="4800" b="1" dirty="0">
                <a:ln>
                  <a:solidFill>
                    <a:srgbClr val="004078"/>
                  </a:solidFill>
                </a:ln>
                <a:solidFill>
                  <a:srgbClr val="D7B561"/>
                </a:solidFill>
                <a:latin typeface="Vollkorn"/>
              </a:rPr>
              <a:t>Understand Procedures</a:t>
            </a:r>
          </a:p>
        </p:txBody>
      </p:sp>
      <p:pic>
        <p:nvPicPr>
          <p:cNvPr id="7" name="Picture 2" descr="C:\Documents and Settings\pdillon\Local Settings\Temporary Internet Files\Content.IE5\E0474Z3F\MPj04222240000[1].jpg"/>
          <p:cNvPicPr>
            <a:picLocks noChangeAspect="1" noChangeArrowheads="1"/>
          </p:cNvPicPr>
          <p:nvPr/>
        </p:nvPicPr>
        <p:blipFill>
          <a:blip r:embed="rId5" cstate="screen"/>
          <a:srcRect/>
          <a:stretch>
            <a:fillRect/>
          </a:stretch>
        </p:blipFill>
        <p:spPr bwMode="auto">
          <a:xfrm>
            <a:off x="7945070" y="414528"/>
            <a:ext cx="3466642" cy="5197436"/>
          </a:xfrm>
          <a:prstGeom prst="roundRect">
            <a:avLst/>
          </a:prstGeom>
          <a:noFill/>
          <a:ln>
            <a:solidFill>
              <a:schemeClr val="tx1"/>
            </a:solidFill>
          </a:ln>
          <a:effectLst>
            <a:glow rad="101600">
              <a:srgbClr val="013F72">
                <a:alpha val="40000"/>
              </a:srgbClr>
            </a:glow>
            <a:outerShdw blurRad="50800" dist="38100" dir="13500000" algn="br" rotWithShape="0">
              <a:prstClr val="black">
                <a:alpha val="40000"/>
              </a:prstClr>
            </a:outerShdw>
          </a:effec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182627888"/>
      </p:ext>
    </p:extLst>
  </p:cSld>
  <p:clrMapOvr>
    <a:masterClrMapping/>
  </p:clrMapOvr>
  <mc:AlternateContent xmlns:mc="http://schemas.openxmlformats.org/markup-compatibility/2006">
    <mc:Choice xmlns:p14="http://schemas.microsoft.com/office/powerpoint/2010/main" Requires="p14">
      <p:transition spd="slow" p14:dur="2000" advTm="14098"/>
    </mc:Choice>
    <mc:Fallback>
      <p:transition spd="slow" advTm="140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1707" y="3446397"/>
            <a:ext cx="11834447" cy="869571"/>
          </a:xfrm>
        </p:spPr>
        <p:txBody>
          <a:bodyPr>
            <a:normAutofit/>
          </a:bodyPr>
          <a:lstStyle/>
          <a:p>
            <a:r>
              <a:rPr lang="en-US" sz="4000" dirty="0"/>
              <a:t>CBA Test Administrator (Examiner) Training</a:t>
            </a:r>
          </a:p>
        </p:txBody>
      </p:sp>
      <p:sp>
        <p:nvSpPr>
          <p:cNvPr id="3" name="Subtitle 2"/>
          <p:cNvSpPr>
            <a:spLocks noGrp="1"/>
          </p:cNvSpPr>
          <p:nvPr>
            <p:ph type="subTitle" idx="1"/>
          </p:nvPr>
        </p:nvSpPr>
        <p:spPr>
          <a:xfrm>
            <a:off x="2661137" y="4584194"/>
            <a:ext cx="6875585" cy="682751"/>
          </a:xfrm>
        </p:spPr>
        <p:txBody>
          <a:bodyPr>
            <a:normAutofit/>
          </a:bodyPr>
          <a:lstStyle/>
          <a:p>
            <a:r>
              <a:rPr lang="en-US" sz="3600" dirty="0"/>
              <a:t>During Testing</a:t>
            </a:r>
          </a:p>
        </p:txBody>
      </p:sp>
      <p:sp>
        <p:nvSpPr>
          <p:cNvPr id="4" name="Date Placeholder 3"/>
          <p:cNvSpPr>
            <a:spLocks noGrp="1"/>
          </p:cNvSpPr>
          <p:nvPr>
            <p:ph type="dt" sz="half" idx="10"/>
          </p:nvPr>
        </p:nvSpPr>
        <p:spPr>
          <a:xfrm>
            <a:off x="4727328" y="5476496"/>
            <a:ext cx="2743200" cy="365125"/>
          </a:xfrm>
        </p:spPr>
        <p:txBody>
          <a:bodyPr/>
          <a:lstStyle/>
          <a:p>
            <a:r>
              <a:rPr lang="en-US" sz="2400" dirty="0">
                <a:latin typeface="Vollkorn"/>
              </a:rPr>
              <a:t>August 2019</a:t>
            </a: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107941180"/>
      </p:ext>
    </p:extLst>
  </p:cSld>
  <p:clrMapOvr>
    <a:masterClrMapping/>
  </p:clrMapOvr>
  <mc:AlternateContent xmlns:mc="http://schemas.openxmlformats.org/markup-compatibility/2006">
    <mc:Choice xmlns:p14="http://schemas.microsoft.com/office/powerpoint/2010/main" Requires="p14">
      <p:transition spd="slow" p14:dur="2000" advTm="2736"/>
    </mc:Choice>
    <mc:Fallback>
      <p:transition spd="slow" advTm="27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6630861-4318-414B-8E21-CA5F03E7BD41}" type="slidenum">
              <a:rPr lang="en-US" smtClean="0"/>
              <a:t>27</a:t>
            </a:fld>
            <a:endParaRPr lang="en-US"/>
          </a:p>
        </p:txBody>
      </p:sp>
      <p:sp>
        <p:nvSpPr>
          <p:cNvPr id="5" name="TextBox 4"/>
          <p:cNvSpPr txBox="1"/>
          <p:nvPr/>
        </p:nvSpPr>
        <p:spPr>
          <a:xfrm>
            <a:off x="6291072" y="6198257"/>
            <a:ext cx="4547616" cy="523220"/>
          </a:xfrm>
          <a:prstGeom prst="rect">
            <a:avLst/>
          </a:prstGeom>
          <a:noFill/>
        </p:spPr>
        <p:txBody>
          <a:bodyPr wrap="square" rtlCol="0">
            <a:spAutoFit/>
          </a:bodyPr>
          <a:lstStyle/>
          <a:p>
            <a:pPr algn="r"/>
            <a:r>
              <a:rPr lang="en-US" sz="2800" b="1" dirty="0">
                <a:solidFill>
                  <a:srgbClr val="004078"/>
                </a:solidFill>
                <a:latin typeface="Vollkorn"/>
              </a:rPr>
              <a:t>Test Security</a:t>
            </a:r>
          </a:p>
        </p:txBody>
      </p:sp>
      <p:sp>
        <p:nvSpPr>
          <p:cNvPr id="9" name="Content Placeholder 8"/>
          <p:cNvSpPr>
            <a:spLocks noGrp="1"/>
          </p:cNvSpPr>
          <p:nvPr>
            <p:ph idx="1"/>
          </p:nvPr>
        </p:nvSpPr>
        <p:spPr>
          <a:xfrm>
            <a:off x="438912" y="896274"/>
            <a:ext cx="11329576" cy="1643527"/>
          </a:xfrm>
          <a:prstGeom prst="rect">
            <a:avLst/>
          </a:prstGeom>
        </p:spPr>
        <p:txBody>
          <a:bodyPr wrap="square">
            <a:spAutoFit/>
          </a:bodyPr>
          <a:lstStyle/>
          <a:p>
            <a:pPr marL="0" indent="0">
              <a:spcAft>
                <a:spcPts val="1200"/>
              </a:spcAft>
              <a:buNone/>
            </a:pPr>
            <a:r>
              <a:rPr lang="en-US" dirty="0">
                <a:solidFill>
                  <a:srgbClr val="1C3F93"/>
                </a:solidFill>
              </a:rPr>
              <a:t>In addition to WVBE Policy 2340, the </a:t>
            </a:r>
            <a:r>
              <a:rPr lang="en-US" b="1" i="1" dirty="0">
                <a:solidFill>
                  <a:srgbClr val="1C3F93"/>
                </a:solidFill>
              </a:rPr>
              <a:t>Test Administration Manual (TAM) </a:t>
            </a:r>
            <a:r>
              <a:rPr lang="en-US" dirty="0">
                <a:solidFill>
                  <a:srgbClr val="1C3F93"/>
                </a:solidFill>
              </a:rPr>
              <a:t>describes security requirements for the test environment during various stages of testing, including what a student can see, hear, or access (including access via technology).</a:t>
            </a:r>
          </a:p>
        </p:txBody>
      </p:sp>
      <p:sp>
        <p:nvSpPr>
          <p:cNvPr id="6" name="Rectangle 5"/>
          <p:cNvSpPr/>
          <p:nvPr/>
        </p:nvSpPr>
        <p:spPr>
          <a:xfrm>
            <a:off x="256032" y="188388"/>
            <a:ext cx="11667743" cy="707886"/>
          </a:xfrm>
          <a:prstGeom prst="rect">
            <a:avLst/>
          </a:prstGeom>
        </p:spPr>
        <p:txBody>
          <a:bodyPr wrap="square">
            <a:spAutoFit/>
          </a:bodyPr>
          <a:lstStyle/>
          <a:p>
            <a:pPr algn="ctr"/>
            <a:r>
              <a:rPr lang="en-US" sz="4000" b="1" cap="all" dirty="0">
                <a:solidFill>
                  <a:srgbClr val="013F72"/>
                </a:solidFill>
                <a:effectLst>
                  <a:innerShdw blurRad="114300">
                    <a:prstClr val="black"/>
                  </a:innerShdw>
                </a:effectLst>
                <a:latin typeface="Vollkorn"/>
              </a:rPr>
              <a:t>Security of the Test Environment</a:t>
            </a:r>
          </a:p>
        </p:txBody>
      </p:sp>
      <p:pic>
        <p:nvPicPr>
          <p:cNvPr id="8" name="Picture 7"/>
          <p:cNvPicPr>
            <a:picLocks noChangeAspect="1"/>
          </p:cNvPicPr>
          <p:nvPr/>
        </p:nvPicPr>
        <p:blipFill>
          <a:blip r:embed="rId5"/>
          <a:stretch>
            <a:fillRect/>
          </a:stretch>
        </p:blipFill>
        <p:spPr>
          <a:xfrm>
            <a:off x="3201750" y="2539801"/>
            <a:ext cx="5803900" cy="3214591"/>
          </a:xfrm>
          <a:prstGeom prst="rect">
            <a:avLst/>
          </a:prstGeo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907946307"/>
      </p:ext>
    </p:extLst>
  </p:cSld>
  <p:clrMapOvr>
    <a:masterClrMapping/>
  </p:clrMapOvr>
  <mc:AlternateContent xmlns:mc="http://schemas.openxmlformats.org/markup-compatibility/2006">
    <mc:Choice xmlns:p14="http://schemas.microsoft.com/office/powerpoint/2010/main" Requires="p14">
      <p:transition spd="slow" p14:dur="2000" advTm="55112"/>
    </mc:Choice>
    <mc:Fallback>
      <p:transition spd="slow" advTm="551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586" y="1085087"/>
            <a:ext cx="11369903" cy="4788175"/>
          </a:xfrm>
        </p:spPr>
        <p:txBody>
          <a:bodyPr>
            <a:normAutofit/>
          </a:bodyPr>
          <a:lstStyle/>
          <a:p>
            <a:pPr marL="0" indent="0">
              <a:buNone/>
            </a:pPr>
            <a:r>
              <a:rPr lang="en-US" sz="3600" dirty="0">
                <a:solidFill>
                  <a:srgbClr val="1C3F93"/>
                </a:solidFill>
                <a:ea typeface="Times New Roman" panose="02020603050405020304" pitchFamily="18" charset="0"/>
                <a:cs typeface="Times New Roman" panose="02020603050405020304" pitchFamily="18" charset="0"/>
              </a:rPr>
              <a:t>If a test security incident occurs that could affect the integrity of the assessments or the data, contact the principal/school coordinator.  </a:t>
            </a:r>
          </a:p>
          <a:p>
            <a:pPr marL="0" indent="0">
              <a:buNone/>
            </a:pPr>
            <a:endParaRPr lang="en-US" sz="3600" dirty="0">
              <a:solidFill>
                <a:srgbClr val="1C3F93"/>
              </a:solidFill>
              <a:ea typeface="Times New Roman" panose="02020603050405020304" pitchFamily="18" charset="0"/>
              <a:cs typeface="Times New Roman" panose="02020603050405020304" pitchFamily="18" charset="0"/>
            </a:endParaRPr>
          </a:p>
          <a:p>
            <a:pPr marL="0" indent="0">
              <a:buNone/>
            </a:pPr>
            <a:r>
              <a:rPr lang="en-US" sz="3600" dirty="0">
                <a:solidFill>
                  <a:srgbClr val="1C3F93"/>
                </a:solidFill>
                <a:ea typeface="Times New Roman" panose="02020603050405020304" pitchFamily="18" charset="0"/>
                <a:cs typeface="Times New Roman" panose="02020603050405020304" pitchFamily="18" charset="0"/>
              </a:rPr>
              <a:t>Use the Test Security Incident Log to document the incident. </a:t>
            </a:r>
          </a:p>
          <a:p>
            <a:endParaRPr lang="en-US" sz="3600" dirty="0"/>
          </a:p>
        </p:txBody>
      </p:sp>
      <p:sp>
        <p:nvSpPr>
          <p:cNvPr id="4" name="Slide Number Placeholder 3"/>
          <p:cNvSpPr>
            <a:spLocks noGrp="1"/>
          </p:cNvSpPr>
          <p:nvPr>
            <p:ph type="sldNum" sz="quarter" idx="12"/>
          </p:nvPr>
        </p:nvSpPr>
        <p:spPr/>
        <p:txBody>
          <a:bodyPr/>
          <a:lstStyle/>
          <a:p>
            <a:fld id="{16630861-4318-414B-8E21-CA5F03E7BD41}" type="slidenum">
              <a:rPr lang="en-US" smtClean="0"/>
              <a:t>28</a:t>
            </a:fld>
            <a:endParaRPr lang="en-US"/>
          </a:p>
        </p:txBody>
      </p:sp>
      <p:sp>
        <p:nvSpPr>
          <p:cNvPr id="5" name="TextBox 4"/>
          <p:cNvSpPr txBox="1"/>
          <p:nvPr/>
        </p:nvSpPr>
        <p:spPr>
          <a:xfrm>
            <a:off x="6291072" y="6198257"/>
            <a:ext cx="4547616" cy="523220"/>
          </a:xfrm>
          <a:prstGeom prst="rect">
            <a:avLst/>
          </a:prstGeom>
          <a:noFill/>
        </p:spPr>
        <p:txBody>
          <a:bodyPr wrap="square" rtlCol="0">
            <a:spAutoFit/>
          </a:bodyPr>
          <a:lstStyle/>
          <a:p>
            <a:pPr algn="r"/>
            <a:r>
              <a:rPr lang="en-US" sz="2800" b="1" dirty="0">
                <a:solidFill>
                  <a:srgbClr val="004078"/>
                </a:solidFill>
                <a:latin typeface="Vollkorn"/>
              </a:rPr>
              <a:t>Test Security</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950981971"/>
      </p:ext>
    </p:extLst>
  </p:cSld>
  <p:clrMapOvr>
    <a:masterClrMapping/>
  </p:clrMapOvr>
  <mc:AlternateContent xmlns:mc="http://schemas.openxmlformats.org/markup-compatibility/2006">
    <mc:Choice xmlns:p14="http://schemas.microsoft.com/office/powerpoint/2010/main" Requires="p14">
      <p:transition spd="slow" p14:dur="2000" advTm="28580"/>
    </mc:Choice>
    <mc:Fallback>
      <p:transition spd="slow" advTm="285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6630861-4318-414B-8E21-CA5F03E7BD41}" type="slidenum">
              <a:rPr lang="en-US" smtClean="0"/>
              <a:t>29</a:t>
            </a:fld>
            <a:endParaRPr lang="en-US"/>
          </a:p>
        </p:txBody>
      </p:sp>
      <p:sp>
        <p:nvSpPr>
          <p:cNvPr id="5" name="TextBox 4"/>
          <p:cNvSpPr txBox="1"/>
          <p:nvPr/>
        </p:nvSpPr>
        <p:spPr>
          <a:xfrm>
            <a:off x="5291328" y="6198257"/>
            <a:ext cx="5547360" cy="523220"/>
          </a:xfrm>
          <a:prstGeom prst="rect">
            <a:avLst/>
          </a:prstGeom>
          <a:noFill/>
        </p:spPr>
        <p:txBody>
          <a:bodyPr wrap="square" rtlCol="0">
            <a:spAutoFit/>
          </a:bodyPr>
          <a:lstStyle/>
          <a:p>
            <a:pPr algn="r"/>
            <a:r>
              <a:rPr lang="en-US" sz="2800" b="1" dirty="0">
                <a:solidFill>
                  <a:srgbClr val="004078"/>
                </a:solidFill>
                <a:latin typeface="Vollkorn"/>
              </a:rPr>
              <a:t>Pauses/Time-outs</a:t>
            </a:r>
          </a:p>
        </p:txBody>
      </p:sp>
      <p:sp>
        <p:nvSpPr>
          <p:cNvPr id="2" name="Content Placeholder 1"/>
          <p:cNvSpPr>
            <a:spLocks noGrp="1"/>
          </p:cNvSpPr>
          <p:nvPr>
            <p:ph idx="1"/>
          </p:nvPr>
        </p:nvSpPr>
        <p:spPr>
          <a:xfrm>
            <a:off x="398585" y="252919"/>
            <a:ext cx="11369903" cy="5593403"/>
          </a:xfrm>
        </p:spPr>
        <p:txBody>
          <a:bodyPr>
            <a:normAutofit fontScale="70000" lnSpcReduction="20000"/>
          </a:bodyPr>
          <a:lstStyle/>
          <a:p>
            <a:pPr marL="0" lvl="0" indent="0">
              <a:lnSpc>
                <a:spcPct val="134000"/>
              </a:lnSpc>
              <a:spcAft>
                <a:spcPts val="600"/>
              </a:spcAft>
              <a:buNone/>
            </a:pPr>
            <a:r>
              <a:rPr lang="en-US" dirty="0">
                <a:solidFill>
                  <a:srgbClr val="1C3F93"/>
                </a:solidFill>
              </a:rPr>
              <a:t>After a twenty minute pause, students </a:t>
            </a:r>
          </a:p>
          <a:p>
            <a:pPr>
              <a:lnSpc>
                <a:spcPct val="134000"/>
              </a:lnSpc>
              <a:spcAft>
                <a:spcPts val="600"/>
              </a:spcAft>
            </a:pPr>
            <a:r>
              <a:rPr lang="en-US" dirty="0">
                <a:solidFill>
                  <a:srgbClr val="1C3F93"/>
                </a:solidFill>
              </a:rPr>
              <a:t>Will be returned to last page with unanswered questions </a:t>
            </a:r>
            <a:r>
              <a:rPr lang="en-US" b="1" dirty="0">
                <a:solidFill>
                  <a:srgbClr val="1C3F93"/>
                </a:solidFill>
              </a:rPr>
              <a:t>OR</a:t>
            </a:r>
            <a:r>
              <a:rPr lang="en-US" dirty="0">
                <a:solidFill>
                  <a:srgbClr val="1C3F93"/>
                </a:solidFill>
              </a:rPr>
              <a:t> to a new page if all items on previous page were answered; and</a:t>
            </a:r>
          </a:p>
          <a:p>
            <a:pPr>
              <a:lnSpc>
                <a:spcPct val="134000"/>
              </a:lnSpc>
              <a:spcAft>
                <a:spcPts val="600"/>
              </a:spcAft>
            </a:pPr>
            <a:r>
              <a:rPr lang="en-US" b="1" dirty="0">
                <a:solidFill>
                  <a:srgbClr val="1C3F93"/>
                </a:solidFill>
              </a:rPr>
              <a:t>MAY NOT </a:t>
            </a:r>
            <a:r>
              <a:rPr lang="en-US" dirty="0">
                <a:solidFill>
                  <a:srgbClr val="1C3F93"/>
                </a:solidFill>
              </a:rPr>
              <a:t>review/change any previously answered items, even if they are marked for review. </a:t>
            </a:r>
          </a:p>
          <a:p>
            <a:pPr marL="0" indent="0">
              <a:lnSpc>
                <a:spcPct val="134000"/>
              </a:lnSpc>
              <a:spcAft>
                <a:spcPts val="600"/>
              </a:spcAft>
              <a:buNone/>
            </a:pPr>
            <a:r>
              <a:rPr lang="en-US" dirty="0">
                <a:solidFill>
                  <a:srgbClr val="1C3F93"/>
                </a:solidFill>
              </a:rPr>
              <a:t>NOTE:</a:t>
            </a:r>
          </a:p>
          <a:p>
            <a:pPr>
              <a:lnSpc>
                <a:spcPct val="134000"/>
              </a:lnSpc>
              <a:spcAft>
                <a:spcPts val="600"/>
              </a:spcAft>
            </a:pPr>
            <a:r>
              <a:rPr lang="en-US" dirty="0">
                <a:solidFill>
                  <a:srgbClr val="1C3F93"/>
                </a:solidFill>
              </a:rPr>
              <a:t>The 20-minute pause rule only applies to the computer adaptive tests – not the writing test.  The writing test must be completed in one session.</a:t>
            </a:r>
          </a:p>
          <a:p>
            <a:pPr>
              <a:lnSpc>
                <a:spcPct val="134000"/>
              </a:lnSpc>
              <a:spcAft>
                <a:spcPts val="600"/>
              </a:spcAft>
            </a:pPr>
            <a:r>
              <a:rPr lang="en-US" dirty="0">
                <a:solidFill>
                  <a:srgbClr val="1C3F93"/>
                </a:solidFill>
              </a:rPr>
              <a:t>Highlighted text and notes on the digital notepad will not be saved when a test is paused.</a:t>
            </a:r>
          </a:p>
          <a:p>
            <a:pPr>
              <a:lnSpc>
                <a:spcPct val="134000"/>
              </a:lnSpc>
              <a:spcAft>
                <a:spcPts val="600"/>
              </a:spcAft>
            </a:pPr>
            <a:r>
              <a:rPr lang="en-US" dirty="0">
                <a:solidFill>
                  <a:srgbClr val="1C3F93"/>
                </a:solidFill>
              </a:rPr>
              <a:t>In the event of a technical issue (e.g., power outage or network failure) or school emergency, longer than 20 minutes, contact school coordinator.</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214410082"/>
      </p:ext>
    </p:extLst>
  </p:cSld>
  <p:clrMapOvr>
    <a:masterClrMapping/>
  </p:clrMapOvr>
  <mc:AlternateContent xmlns:mc="http://schemas.openxmlformats.org/markup-compatibility/2006">
    <mc:Choice xmlns:p14="http://schemas.microsoft.com/office/powerpoint/2010/main" Requires="p14">
      <p:transition spd="slow" p14:dur="2000" advTm="55104"/>
    </mc:Choice>
    <mc:Fallback>
      <p:transition spd="slow" advTm="551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1707" y="3446397"/>
            <a:ext cx="11834447" cy="869571"/>
          </a:xfrm>
        </p:spPr>
        <p:txBody>
          <a:bodyPr>
            <a:normAutofit/>
          </a:bodyPr>
          <a:lstStyle/>
          <a:p>
            <a:r>
              <a:rPr lang="en-US" sz="4000" dirty="0"/>
              <a:t>CBA Test Administrator (Examiner) Training</a:t>
            </a:r>
          </a:p>
        </p:txBody>
      </p:sp>
      <p:sp>
        <p:nvSpPr>
          <p:cNvPr id="3" name="Subtitle 2"/>
          <p:cNvSpPr>
            <a:spLocks noGrp="1"/>
          </p:cNvSpPr>
          <p:nvPr>
            <p:ph type="subTitle" idx="1"/>
          </p:nvPr>
        </p:nvSpPr>
        <p:spPr>
          <a:xfrm>
            <a:off x="2109217" y="4584194"/>
            <a:ext cx="8046720" cy="682751"/>
          </a:xfrm>
        </p:spPr>
        <p:txBody>
          <a:bodyPr>
            <a:normAutofit/>
          </a:bodyPr>
          <a:lstStyle/>
          <a:p>
            <a:r>
              <a:rPr lang="en-US" sz="3600" dirty="0"/>
              <a:t>Test Administrator (Examiner) Criteria</a:t>
            </a:r>
          </a:p>
        </p:txBody>
      </p:sp>
      <p:sp>
        <p:nvSpPr>
          <p:cNvPr id="4" name="Date Placeholder 3"/>
          <p:cNvSpPr>
            <a:spLocks noGrp="1"/>
          </p:cNvSpPr>
          <p:nvPr>
            <p:ph type="dt" sz="half" idx="10"/>
          </p:nvPr>
        </p:nvSpPr>
        <p:spPr>
          <a:xfrm>
            <a:off x="4727328" y="5476496"/>
            <a:ext cx="2743200" cy="513487"/>
          </a:xfrm>
        </p:spPr>
        <p:txBody>
          <a:bodyPr/>
          <a:lstStyle/>
          <a:p>
            <a:r>
              <a:rPr lang="en-US" sz="2400" dirty="0">
                <a:latin typeface="Vollkorn"/>
              </a:rPr>
              <a:t>August 2019</a:t>
            </a: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706430040"/>
      </p:ext>
    </p:extLst>
  </p:cSld>
  <p:clrMapOvr>
    <a:masterClrMapping/>
  </p:clrMapOvr>
  <mc:AlternateContent xmlns:mc="http://schemas.openxmlformats.org/markup-compatibility/2006">
    <mc:Choice xmlns:p14="http://schemas.microsoft.com/office/powerpoint/2010/main" Requires="p14">
      <p:transition spd="slow" p14:dur="2000" advTm="2841"/>
    </mc:Choice>
    <mc:Fallback>
      <p:transition spd="slow" advTm="28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1707" y="3446397"/>
            <a:ext cx="11834447" cy="869571"/>
          </a:xfrm>
        </p:spPr>
        <p:txBody>
          <a:bodyPr>
            <a:normAutofit/>
          </a:bodyPr>
          <a:lstStyle/>
          <a:p>
            <a:r>
              <a:rPr lang="en-US" sz="4000" dirty="0"/>
              <a:t>CBA Test Administrator (Examiner) Training</a:t>
            </a:r>
          </a:p>
        </p:txBody>
      </p:sp>
      <p:sp>
        <p:nvSpPr>
          <p:cNvPr id="3" name="Subtitle 2"/>
          <p:cNvSpPr>
            <a:spLocks noGrp="1"/>
          </p:cNvSpPr>
          <p:nvPr>
            <p:ph type="subTitle" idx="1"/>
          </p:nvPr>
        </p:nvSpPr>
        <p:spPr>
          <a:xfrm>
            <a:off x="2661137" y="4584194"/>
            <a:ext cx="6875585" cy="682751"/>
          </a:xfrm>
        </p:spPr>
        <p:txBody>
          <a:bodyPr>
            <a:normAutofit/>
          </a:bodyPr>
          <a:lstStyle/>
          <a:p>
            <a:r>
              <a:rPr lang="en-US" sz="3600" dirty="0"/>
              <a:t>After Testing</a:t>
            </a:r>
          </a:p>
        </p:txBody>
      </p:sp>
      <p:sp>
        <p:nvSpPr>
          <p:cNvPr id="4" name="Date Placeholder 3"/>
          <p:cNvSpPr>
            <a:spLocks noGrp="1"/>
          </p:cNvSpPr>
          <p:nvPr>
            <p:ph type="dt" sz="half" idx="10"/>
          </p:nvPr>
        </p:nvSpPr>
        <p:spPr>
          <a:xfrm>
            <a:off x="4727328" y="5476497"/>
            <a:ext cx="2743200" cy="682751"/>
          </a:xfrm>
        </p:spPr>
        <p:txBody>
          <a:bodyPr/>
          <a:lstStyle/>
          <a:p>
            <a:r>
              <a:rPr lang="en-US" sz="2400" dirty="0">
                <a:latin typeface="Vollkorn"/>
              </a:rPr>
              <a:t>August 2019</a:t>
            </a: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5589032"/>
      </p:ext>
    </p:extLst>
  </p:cSld>
  <p:clrMapOvr>
    <a:masterClrMapping/>
  </p:clrMapOvr>
  <mc:AlternateContent xmlns:mc="http://schemas.openxmlformats.org/markup-compatibility/2006">
    <mc:Choice xmlns:p14="http://schemas.microsoft.com/office/powerpoint/2010/main" Requires="p14">
      <p:transition spd="slow" p14:dur="2000" advTm="15634"/>
    </mc:Choice>
    <mc:Fallback>
      <p:transition spd="slow" advTm="156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6630861-4318-414B-8E21-CA5F03E7BD41}" type="slidenum">
              <a:rPr lang="en-US" smtClean="0"/>
              <a:t>31</a:t>
            </a:fld>
            <a:endParaRPr lang="en-US"/>
          </a:p>
        </p:txBody>
      </p:sp>
      <p:sp>
        <p:nvSpPr>
          <p:cNvPr id="5" name="TextBox 4"/>
          <p:cNvSpPr txBox="1"/>
          <p:nvPr/>
        </p:nvSpPr>
        <p:spPr>
          <a:xfrm>
            <a:off x="6291072" y="6198257"/>
            <a:ext cx="4547616" cy="523220"/>
          </a:xfrm>
          <a:prstGeom prst="rect">
            <a:avLst/>
          </a:prstGeom>
          <a:noFill/>
        </p:spPr>
        <p:txBody>
          <a:bodyPr wrap="square" rtlCol="0">
            <a:spAutoFit/>
          </a:bodyPr>
          <a:lstStyle/>
          <a:p>
            <a:pPr algn="r"/>
            <a:r>
              <a:rPr lang="en-US" sz="2800" b="1" dirty="0">
                <a:solidFill>
                  <a:srgbClr val="004078"/>
                </a:solidFill>
                <a:latin typeface="Vollkorn"/>
              </a:rPr>
              <a:t>SHRED</a:t>
            </a:r>
          </a:p>
        </p:txBody>
      </p:sp>
      <p:sp>
        <p:nvSpPr>
          <p:cNvPr id="6" name="Content Placeholder 5"/>
          <p:cNvSpPr>
            <a:spLocks noGrp="1"/>
          </p:cNvSpPr>
          <p:nvPr>
            <p:ph idx="1"/>
          </p:nvPr>
        </p:nvSpPr>
        <p:spPr>
          <a:xfrm>
            <a:off x="6589808" y="1584960"/>
            <a:ext cx="4681664" cy="2630678"/>
          </a:xfrm>
          <a:prstGeom prst="ellipse">
            <a:avLst/>
          </a:prstGeom>
          <a:solidFill>
            <a:schemeClr val="tx1"/>
          </a:solidFill>
          <a:ln>
            <a:solidFill>
              <a:schemeClr val="tx1"/>
            </a:solidFill>
          </a:ln>
          <a:effectLst>
            <a:outerShdw blurRad="50800" dist="38100" dir="2700000" algn="tl" rotWithShape="0">
              <a:prstClr val="black">
                <a:alpha val="40000"/>
              </a:prstClr>
            </a:outerShdw>
          </a:effectLst>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indent="0" algn="ctr">
              <a:buNone/>
            </a:pPr>
            <a:r>
              <a:rPr lang="en-US" sz="4000" b="1" dirty="0">
                <a:latin typeface="Vollkorn"/>
              </a:rPr>
              <a:t>Shred all graph and scratch paper</a:t>
            </a:r>
          </a:p>
        </p:txBody>
      </p:sp>
      <p:pic>
        <p:nvPicPr>
          <p:cNvPr id="7" name="Content Placeholder 4" descr="SE-16.jpg"/>
          <p:cNvPicPr>
            <a:picLocks noChangeAspect="1"/>
          </p:cNvPicPr>
          <p:nvPr/>
        </p:nvPicPr>
        <p:blipFill>
          <a:blip r:embed="rId4" cstate="print"/>
          <a:stretch>
            <a:fillRect/>
          </a:stretch>
        </p:blipFill>
        <p:spPr>
          <a:xfrm>
            <a:off x="914431" y="1422282"/>
            <a:ext cx="4681664" cy="2659243"/>
          </a:xfrm>
          <a:prstGeom prst="ellipse">
            <a:avLst/>
          </a:prstGeom>
          <a:ln>
            <a:noFill/>
          </a:ln>
          <a:effectLst>
            <a:outerShdw blurRad="50800" dist="38100" dir="5400000" algn="t" rotWithShape="0">
              <a:prstClr val="black">
                <a:alpha val="40000"/>
              </a:prstClr>
            </a:outerShdw>
            <a:softEdge rad="112500"/>
          </a:effec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37183811"/>
      </p:ext>
    </p:extLst>
  </p:cSld>
  <p:clrMapOvr>
    <a:masterClrMapping/>
  </p:clrMapOvr>
  <mc:AlternateContent xmlns:mc="http://schemas.openxmlformats.org/markup-compatibility/2006">
    <mc:Choice xmlns:p14="http://schemas.microsoft.com/office/powerpoint/2010/main" Requires="p14">
      <p:transition spd="slow" p14:dur="2000" advTm="6489"/>
    </mc:Choice>
    <mc:Fallback>
      <p:transition spd="slow" advTm="64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6630861-4318-414B-8E21-CA5F03E7BD41}" type="slidenum">
              <a:rPr lang="en-US" smtClean="0"/>
              <a:t>4</a:t>
            </a:fld>
            <a:endParaRPr lang="en-US"/>
          </a:p>
        </p:txBody>
      </p:sp>
      <p:sp>
        <p:nvSpPr>
          <p:cNvPr id="8" name="TextBox 7"/>
          <p:cNvSpPr txBox="1"/>
          <p:nvPr/>
        </p:nvSpPr>
        <p:spPr>
          <a:xfrm>
            <a:off x="4974336" y="6198257"/>
            <a:ext cx="5864352" cy="523220"/>
          </a:xfrm>
          <a:prstGeom prst="rect">
            <a:avLst/>
          </a:prstGeom>
          <a:noFill/>
        </p:spPr>
        <p:txBody>
          <a:bodyPr wrap="square" rtlCol="0">
            <a:spAutoFit/>
          </a:bodyPr>
          <a:lstStyle/>
          <a:p>
            <a:pPr algn="r"/>
            <a:r>
              <a:rPr lang="en-US" sz="2800" b="1" dirty="0">
                <a:solidFill>
                  <a:srgbClr val="004078"/>
                </a:solidFill>
                <a:latin typeface="Vollkorn"/>
              </a:rPr>
              <a:t> Annual Training</a:t>
            </a:r>
          </a:p>
        </p:txBody>
      </p:sp>
      <p:pic>
        <p:nvPicPr>
          <p:cNvPr id="9" name="Picture 8" descr="p2340 frontpage.jpg"/>
          <p:cNvPicPr>
            <a:picLocks noChangeAspect="1"/>
          </p:cNvPicPr>
          <p:nvPr/>
        </p:nvPicPr>
        <p:blipFill>
          <a:blip r:embed="rId4" cstate="print"/>
          <a:srcRect b="54773"/>
          <a:stretch>
            <a:fillRect/>
          </a:stretch>
        </p:blipFill>
        <p:spPr>
          <a:xfrm>
            <a:off x="4489549" y="859620"/>
            <a:ext cx="7420579" cy="4846320"/>
          </a:xfrm>
          <a:prstGeom prst="roundRect">
            <a:avLst>
              <a:gd name="adj" fmla="val 16667"/>
            </a:avLst>
          </a:prstGeom>
          <a:ln>
            <a:noFill/>
          </a:ln>
          <a:effectLst>
            <a:outerShdw blurRad="63500" sx="102000" sy="102000" algn="ctr" rotWithShape="0">
              <a:prstClr val="black">
                <a:alpha val="40000"/>
              </a:prstClr>
            </a:outerShdw>
          </a:effectLst>
          <a:scene3d>
            <a:camera prst="perspectiveRelaxed" fov="3300000">
              <a:rot lat="19200000" lon="1200000" rev="20400000"/>
            </a:camera>
            <a:lightRig rig="threePt" dir="t"/>
          </a:scene3d>
          <a:sp3d contourW="6350" prstMaterial="matte">
            <a:bevelT w="101600" h="101600"/>
            <a:contourClr>
              <a:srgbClr val="969696"/>
            </a:contourClr>
          </a:sp3d>
        </p:spPr>
      </p:pic>
      <p:sp>
        <p:nvSpPr>
          <p:cNvPr id="13" name="Rectangle 12"/>
          <p:cNvSpPr/>
          <p:nvPr/>
        </p:nvSpPr>
        <p:spPr>
          <a:xfrm>
            <a:off x="207264" y="393230"/>
            <a:ext cx="6096000" cy="3170099"/>
          </a:xfrm>
          <a:prstGeom prst="rect">
            <a:avLst/>
          </a:prstGeom>
        </p:spPr>
        <p:txBody>
          <a:bodyPr wrap="square">
            <a:spAutoFit/>
          </a:bodyPr>
          <a:lstStyle/>
          <a:p>
            <a:pPr algn="ctr" fontAlgn="auto">
              <a:spcBef>
                <a:spcPts val="0"/>
              </a:spcBef>
              <a:spcAft>
                <a:spcPts val="0"/>
              </a:spcAft>
              <a:defRPr/>
            </a:pPr>
            <a:r>
              <a:rPr lang="en-US" sz="3600" dirty="0">
                <a:solidFill>
                  <a:srgbClr val="1C3F93"/>
                </a:solidFill>
                <a:effectLst>
                  <a:outerShdw blurRad="38100" dist="38100" dir="2700000" algn="tl">
                    <a:srgbClr val="000000">
                      <a:alpha val="43137"/>
                    </a:srgbClr>
                  </a:outerShdw>
                </a:effectLst>
                <a:latin typeface="Vollkorn"/>
                <a:cs typeface="Arial" panose="020B0604020202020204" pitchFamily="34" charset="0"/>
              </a:rPr>
              <a:t>Training is required</a:t>
            </a:r>
          </a:p>
          <a:p>
            <a:pPr algn="ctr" fontAlgn="auto">
              <a:spcBef>
                <a:spcPts val="1200"/>
              </a:spcBef>
              <a:spcAft>
                <a:spcPts val="1200"/>
              </a:spcAft>
              <a:defRPr/>
            </a:pPr>
            <a:r>
              <a:rPr lang="en-US" sz="3600" b="1" cap="all" dirty="0">
                <a:solidFill>
                  <a:srgbClr val="1C3F93"/>
                </a:solidFill>
                <a:effectLst>
                  <a:outerShdw blurRad="38100" dist="38100" dir="2700000" algn="tl">
                    <a:srgbClr val="000000">
                      <a:alpha val="43137"/>
                    </a:srgbClr>
                  </a:outerShdw>
                </a:effectLst>
                <a:latin typeface="Vollkorn"/>
                <a:cs typeface="Arial" panose="020B0604020202020204" pitchFamily="34" charset="0"/>
              </a:rPr>
              <a:t>annually</a:t>
            </a:r>
            <a:r>
              <a:rPr lang="en-US" sz="3600" cap="all" dirty="0">
                <a:solidFill>
                  <a:srgbClr val="1C3F93"/>
                </a:solidFill>
                <a:effectLst>
                  <a:outerShdw blurRad="38100" dist="38100" dir="2700000" algn="tl">
                    <a:srgbClr val="000000">
                      <a:alpha val="43137"/>
                    </a:srgbClr>
                  </a:outerShdw>
                </a:effectLst>
                <a:latin typeface="Vollkorn"/>
                <a:cs typeface="Arial" panose="020B0604020202020204" pitchFamily="34" charset="0"/>
              </a:rPr>
              <a:t> </a:t>
            </a:r>
          </a:p>
          <a:p>
            <a:pPr algn="ctr" fontAlgn="auto">
              <a:spcBef>
                <a:spcPts val="0"/>
              </a:spcBef>
              <a:spcAft>
                <a:spcPts val="0"/>
              </a:spcAft>
              <a:defRPr/>
            </a:pPr>
            <a:r>
              <a:rPr lang="en-US" sz="3600" dirty="0">
                <a:solidFill>
                  <a:srgbClr val="1C3F93"/>
                </a:solidFill>
                <a:effectLst>
                  <a:outerShdw blurRad="38100" dist="38100" dir="2700000" algn="tl">
                    <a:srgbClr val="000000">
                      <a:alpha val="43137"/>
                    </a:srgbClr>
                  </a:outerShdw>
                </a:effectLst>
                <a:latin typeface="Vollkorn"/>
                <a:cs typeface="Arial" panose="020B0604020202020204" pitchFamily="34" charset="0"/>
              </a:rPr>
              <a:t>for all personnel with access</a:t>
            </a:r>
          </a:p>
          <a:p>
            <a:pPr algn="ctr" fontAlgn="auto">
              <a:spcBef>
                <a:spcPts val="0"/>
              </a:spcBef>
              <a:spcAft>
                <a:spcPts val="0"/>
              </a:spcAft>
              <a:defRPr/>
            </a:pPr>
            <a:r>
              <a:rPr lang="en-US" sz="3600" dirty="0">
                <a:solidFill>
                  <a:srgbClr val="1C3F93"/>
                </a:solidFill>
                <a:effectLst>
                  <a:outerShdw blurRad="38100" dist="38100" dir="2700000" algn="tl">
                    <a:srgbClr val="000000">
                      <a:alpha val="43137"/>
                    </a:srgbClr>
                  </a:outerShdw>
                </a:effectLst>
                <a:latin typeface="Vollkorn"/>
                <a:cs typeface="Arial" panose="020B0604020202020204" pitchFamily="34" charset="0"/>
              </a:rPr>
              <a:t>to secure materials </a:t>
            </a:r>
          </a:p>
          <a:p>
            <a:pPr algn="ctr" fontAlgn="auto">
              <a:spcBef>
                <a:spcPts val="0"/>
              </a:spcBef>
              <a:spcAft>
                <a:spcPts val="0"/>
              </a:spcAft>
              <a:defRPr/>
            </a:pPr>
            <a:r>
              <a:rPr lang="en-US" sz="3600" dirty="0">
                <a:solidFill>
                  <a:srgbClr val="1C3F93"/>
                </a:solidFill>
                <a:effectLst>
                  <a:outerShdw blurRad="38100" dist="38100" dir="2700000" algn="tl">
                    <a:srgbClr val="000000">
                      <a:alpha val="43137"/>
                    </a:srgbClr>
                  </a:outerShdw>
                </a:effectLst>
                <a:latin typeface="Vollkorn"/>
                <a:cs typeface="Arial" panose="020B0604020202020204" pitchFamily="34" charset="0"/>
              </a:rPr>
              <a:t>per WVBE Policy 2340</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331850194"/>
      </p:ext>
    </p:extLst>
  </p:cSld>
  <p:clrMapOvr>
    <a:masterClrMapping/>
  </p:clrMapOvr>
  <mc:AlternateContent xmlns:mc="http://schemas.openxmlformats.org/markup-compatibility/2006">
    <mc:Choice xmlns:p14="http://schemas.microsoft.com/office/powerpoint/2010/main" Requires="p14">
      <p:transition spd="slow" p14:dur="2000" advTm="34381"/>
    </mc:Choice>
    <mc:Fallback>
      <p:transition spd="slow" advTm="343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6630861-4318-414B-8E21-CA5F03E7BD41}" type="slidenum">
              <a:rPr lang="en-US" smtClean="0"/>
              <a:t>5</a:t>
            </a:fld>
            <a:endParaRPr lang="en-US"/>
          </a:p>
        </p:txBody>
      </p:sp>
      <p:sp>
        <p:nvSpPr>
          <p:cNvPr id="8" name="TextBox 7"/>
          <p:cNvSpPr txBox="1"/>
          <p:nvPr/>
        </p:nvSpPr>
        <p:spPr>
          <a:xfrm>
            <a:off x="4974336" y="6198257"/>
            <a:ext cx="5864352" cy="523220"/>
          </a:xfrm>
          <a:prstGeom prst="rect">
            <a:avLst/>
          </a:prstGeom>
          <a:noFill/>
        </p:spPr>
        <p:txBody>
          <a:bodyPr wrap="square" rtlCol="0">
            <a:spAutoFit/>
          </a:bodyPr>
          <a:lstStyle/>
          <a:p>
            <a:pPr algn="r"/>
            <a:r>
              <a:rPr lang="en-US" sz="2800" b="1" dirty="0">
                <a:solidFill>
                  <a:srgbClr val="004078"/>
                </a:solidFill>
                <a:latin typeface="Vollkorn"/>
              </a:rPr>
              <a:t> Test Administrators</a:t>
            </a:r>
          </a:p>
        </p:txBody>
      </p:sp>
      <p:sp>
        <p:nvSpPr>
          <p:cNvPr id="10" name="Flowchart: Document 9"/>
          <p:cNvSpPr/>
          <p:nvPr/>
        </p:nvSpPr>
        <p:spPr>
          <a:xfrm>
            <a:off x="2054352" y="407055"/>
            <a:ext cx="8229600" cy="5791200"/>
          </a:xfrm>
          <a:prstGeom prst="flowChartDocument">
            <a:avLst/>
          </a:prstGeom>
          <a:solidFill>
            <a:schemeClr val="bg1"/>
          </a:solidFill>
          <a:effectLst>
            <a:outerShdw blurRad="50800" dist="38100" dir="2700000" algn="tl" rotWithShape="0">
              <a:prstClr val="black">
                <a:alpha val="40000"/>
              </a:prstClr>
            </a:outerShdw>
          </a:effectLst>
          <a:scene3d>
            <a:camera prst="obliqueBottom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1"/>
          <p:cNvSpPr>
            <a:spLocks noChangeArrowheads="1"/>
          </p:cNvSpPr>
          <p:nvPr/>
        </p:nvSpPr>
        <p:spPr bwMode="auto">
          <a:xfrm>
            <a:off x="2321052" y="537273"/>
            <a:ext cx="7696200" cy="4970463"/>
          </a:xfrm>
          <a:prstGeom prst="rect">
            <a:avLst/>
          </a:prstGeom>
          <a:noFill/>
          <a:ln w="9525">
            <a:noFill/>
            <a:miter lim="800000"/>
            <a:headEnd/>
            <a:tailEnd/>
          </a:ln>
        </p:spPr>
        <p:txBody>
          <a:bodyPr anchor="ctr"/>
          <a:lstStyle/>
          <a:p>
            <a:pPr algn="ctr">
              <a:tabLst>
                <a:tab pos="-768350" algn="l"/>
                <a:tab pos="-457200" algn="l"/>
                <a:tab pos="0" algn="l"/>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400800" algn="l"/>
                <a:tab pos="6858000" algn="l"/>
                <a:tab pos="7315200" algn="l"/>
              </a:tabLst>
            </a:pPr>
            <a:endParaRPr lang="en-US" sz="1200" b="1" dirty="0">
              <a:latin typeface="Times New Roman"/>
              <a:ea typeface="Times New Roman"/>
            </a:endParaRPr>
          </a:p>
          <a:p>
            <a:pPr algn="ctr">
              <a:tabLst>
                <a:tab pos="-768350" algn="l"/>
                <a:tab pos="-457200" algn="l"/>
                <a:tab pos="0" algn="l"/>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400800" algn="l"/>
                <a:tab pos="6858000" algn="l"/>
                <a:tab pos="7315200" algn="l"/>
              </a:tabLst>
            </a:pPr>
            <a:endParaRPr lang="en-US" sz="1200" b="1" dirty="0">
              <a:latin typeface="Times New Roman"/>
              <a:ea typeface="Times New Roman"/>
            </a:endParaRPr>
          </a:p>
          <a:p>
            <a:pPr algn="ctr">
              <a:tabLst>
                <a:tab pos="-768350" algn="l"/>
                <a:tab pos="-457200" algn="l"/>
                <a:tab pos="0" algn="l"/>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400800" algn="l"/>
                <a:tab pos="6858000" algn="l"/>
                <a:tab pos="7315200" algn="l"/>
              </a:tabLst>
            </a:pPr>
            <a:endParaRPr lang="en-US" sz="1200" b="1" dirty="0">
              <a:latin typeface="Times New Roman"/>
              <a:ea typeface="Times New Roman"/>
            </a:endParaRPr>
          </a:p>
          <a:p>
            <a:pPr algn="ctr">
              <a:tabLst>
                <a:tab pos="-768350" algn="l"/>
                <a:tab pos="-457200" algn="l"/>
                <a:tab pos="0" algn="l"/>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400800" algn="l"/>
                <a:tab pos="6858000" algn="l"/>
                <a:tab pos="7315200" algn="l"/>
              </a:tabLst>
            </a:pPr>
            <a:endParaRPr lang="en-US" sz="1200" b="1" dirty="0">
              <a:latin typeface="Times New Roman"/>
              <a:ea typeface="Times New Roman"/>
            </a:endParaRPr>
          </a:p>
          <a:p>
            <a:pPr algn="ctr">
              <a:tabLst>
                <a:tab pos="-768350" algn="l"/>
                <a:tab pos="-457200" algn="l"/>
                <a:tab pos="0" algn="l"/>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400800" algn="l"/>
                <a:tab pos="6858000" algn="l"/>
                <a:tab pos="7315200" algn="l"/>
              </a:tabLst>
            </a:pPr>
            <a:r>
              <a:rPr lang="en-US" sz="1200" b="1" dirty="0">
                <a:latin typeface="Times New Roman"/>
                <a:ea typeface="Times New Roman"/>
              </a:rPr>
              <a:t>TITLE 126</a:t>
            </a:r>
            <a:endParaRPr lang="en-US" sz="1400" dirty="0">
              <a:latin typeface="Times New Roman"/>
              <a:ea typeface="Times New Roman"/>
            </a:endParaRPr>
          </a:p>
          <a:p>
            <a:pPr algn="ctr">
              <a:tabLst>
                <a:tab pos="-768350" algn="l"/>
                <a:tab pos="-457200" algn="l"/>
                <a:tab pos="0" algn="l"/>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400800" algn="l"/>
                <a:tab pos="6858000" algn="l"/>
                <a:tab pos="7315200" algn="l"/>
              </a:tabLst>
            </a:pPr>
            <a:r>
              <a:rPr lang="en-US" sz="1200" b="1" dirty="0">
                <a:latin typeface="Times New Roman"/>
                <a:ea typeface="Times New Roman"/>
              </a:rPr>
              <a:t>LEGISLATIVE RULE</a:t>
            </a:r>
            <a:endParaRPr lang="en-US" sz="1400" dirty="0">
              <a:latin typeface="Times New Roman"/>
              <a:ea typeface="Times New Roman"/>
            </a:endParaRPr>
          </a:p>
          <a:p>
            <a:pPr algn="ctr">
              <a:tabLst>
                <a:tab pos="-768350" algn="l"/>
                <a:tab pos="-457200" algn="l"/>
                <a:tab pos="0" algn="l"/>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400800" algn="l"/>
                <a:tab pos="6858000" algn="l"/>
                <a:tab pos="7315200" algn="l"/>
              </a:tabLst>
            </a:pPr>
            <a:r>
              <a:rPr lang="en-US" sz="1200" b="1" dirty="0">
                <a:latin typeface="Times New Roman"/>
                <a:ea typeface="Times New Roman"/>
              </a:rPr>
              <a:t>BOARD OF EDUCATION</a:t>
            </a:r>
            <a:endParaRPr lang="en-US" sz="1400" dirty="0">
              <a:latin typeface="Times New Roman"/>
              <a:ea typeface="Times New Roman"/>
            </a:endParaRPr>
          </a:p>
          <a:p>
            <a:pPr algn="ctr">
              <a:tabLst>
                <a:tab pos="-768350" algn="l"/>
                <a:tab pos="-457200" algn="l"/>
                <a:tab pos="0" algn="l"/>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400800" algn="l"/>
                <a:tab pos="6858000" algn="l"/>
                <a:tab pos="7315200" algn="l"/>
              </a:tabLst>
            </a:pPr>
            <a:r>
              <a:rPr lang="en-US" sz="1000" b="1" dirty="0">
                <a:latin typeface="Times New Roman"/>
                <a:ea typeface="Times New Roman"/>
              </a:rPr>
              <a:t> </a:t>
            </a:r>
            <a:endParaRPr lang="en-US" sz="1000" dirty="0">
              <a:latin typeface="Times New Roman"/>
              <a:ea typeface="Times New Roman"/>
            </a:endParaRPr>
          </a:p>
          <a:p>
            <a:pPr algn="ctr">
              <a:tabLst>
                <a:tab pos="-768350" algn="l"/>
                <a:tab pos="-457200" algn="l"/>
                <a:tab pos="0" algn="l"/>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400800" algn="l"/>
                <a:tab pos="6858000" algn="l"/>
                <a:tab pos="7315200" algn="l"/>
              </a:tabLst>
            </a:pPr>
            <a:r>
              <a:rPr lang="en-US" sz="1200" b="1" dirty="0">
                <a:latin typeface="Times New Roman"/>
                <a:ea typeface="Times New Roman"/>
              </a:rPr>
              <a:t>SERIES 14</a:t>
            </a:r>
            <a:endParaRPr lang="en-US" sz="1400" dirty="0">
              <a:latin typeface="Times New Roman"/>
              <a:ea typeface="Times New Roman"/>
            </a:endParaRPr>
          </a:p>
          <a:p>
            <a:pPr algn="ctr">
              <a:tabLst>
                <a:tab pos="-768350" algn="l"/>
                <a:tab pos="-457200" algn="l"/>
                <a:tab pos="0" algn="l"/>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400800" algn="l"/>
                <a:tab pos="6858000" algn="l"/>
                <a:tab pos="7315200" algn="l"/>
              </a:tabLst>
            </a:pPr>
            <a:r>
              <a:rPr lang="en-US" sz="1200" b="1" dirty="0">
                <a:latin typeface="Times New Roman"/>
                <a:ea typeface="Times New Roman"/>
              </a:rPr>
              <a:t>WEST VIRGINIA MEASURES OF ACADEMIC PROGRESS (2340)</a:t>
            </a:r>
            <a:endParaRPr lang="en-US" sz="1400" dirty="0">
              <a:latin typeface="Times New Roman"/>
              <a:ea typeface="Times New Roman"/>
            </a:endParaRPr>
          </a:p>
          <a:p>
            <a:pPr>
              <a:tabLst>
                <a:tab pos="-768350" algn="l"/>
                <a:tab pos="-457200" algn="l"/>
                <a:tab pos="0" algn="l"/>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400800" algn="l"/>
                <a:tab pos="6858000" algn="l"/>
                <a:tab pos="7315200" algn="l"/>
              </a:tabLst>
            </a:pPr>
            <a:r>
              <a:rPr lang="en-US" sz="1200" dirty="0">
                <a:latin typeface="Times New Roman"/>
                <a:ea typeface="Times New Roman"/>
              </a:rPr>
              <a:t> </a:t>
            </a:r>
            <a:endParaRPr lang="en-US" sz="800" dirty="0">
              <a:latin typeface="Times New Roman"/>
              <a:ea typeface="Times New Roman"/>
            </a:endParaRPr>
          </a:p>
          <a:p>
            <a:pPr algn="just">
              <a:tabLst>
                <a:tab pos="-768350" algn="l"/>
                <a:tab pos="-457200" algn="l"/>
                <a:tab pos="0" algn="l"/>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400800" algn="l"/>
                <a:tab pos="6858000" algn="l"/>
                <a:tab pos="7315200" algn="l"/>
              </a:tabLst>
            </a:pPr>
            <a:r>
              <a:rPr lang="en-US" sz="1200" b="1" dirty="0">
                <a:latin typeface="Times New Roman"/>
                <a:ea typeface="Times New Roman"/>
              </a:rPr>
              <a:t> §126-14-1.  General.</a:t>
            </a:r>
            <a:endParaRPr lang="en-US" sz="1400" dirty="0">
              <a:latin typeface="Times New Roman"/>
              <a:ea typeface="Times New Roman"/>
            </a:endParaRPr>
          </a:p>
          <a:p>
            <a:pPr algn="just">
              <a:tabLst>
                <a:tab pos="-768350" algn="l"/>
                <a:tab pos="-457200" algn="l"/>
                <a:tab pos="0" algn="l"/>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400800" algn="l"/>
                <a:tab pos="6858000" algn="l"/>
                <a:tab pos="7315200" algn="l"/>
              </a:tabLst>
            </a:pPr>
            <a:r>
              <a:rPr lang="en-US" sz="1200" dirty="0">
                <a:latin typeface="Times New Roman"/>
                <a:ea typeface="Times New Roman"/>
              </a:rPr>
              <a:t> 	1.1.  Scope.  --  This policy establishes rules governing the administration and operation of the West Virginia Measures of Academic Progress.</a:t>
            </a:r>
            <a:endParaRPr lang="en-US" sz="600" dirty="0">
              <a:latin typeface="Times New Roman"/>
              <a:ea typeface="Times New Roman"/>
            </a:endParaRPr>
          </a:p>
          <a:p>
            <a:pPr algn="just">
              <a:tabLst>
                <a:tab pos="-768350" algn="l"/>
                <a:tab pos="-457200" algn="l"/>
                <a:tab pos="0" algn="l"/>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400800" algn="l"/>
                <a:tab pos="6858000" algn="l"/>
                <a:tab pos="7315200" algn="l"/>
              </a:tabLst>
            </a:pPr>
            <a:r>
              <a:rPr lang="en-US" sz="600" dirty="0">
                <a:latin typeface="Times New Roman"/>
                <a:ea typeface="Times New Roman"/>
              </a:rPr>
              <a:t> </a:t>
            </a:r>
          </a:p>
          <a:p>
            <a:pPr algn="just">
              <a:tabLst>
                <a:tab pos="-768350" algn="l"/>
                <a:tab pos="-457200" algn="l"/>
                <a:tab pos="0" algn="l"/>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400800" algn="l"/>
                <a:tab pos="6858000" algn="l"/>
                <a:tab pos="7315200" algn="l"/>
              </a:tabLst>
            </a:pPr>
            <a:r>
              <a:rPr lang="en-US" sz="1200" dirty="0">
                <a:latin typeface="Times New Roman"/>
                <a:ea typeface="Times New Roman"/>
              </a:rPr>
              <a:t> 	1.2.  Authority.  --  West Virginia Constitution, Article XII, §2; W. Va. Code §§18-2E-1, 18-2E-1a, 18-2E-2, 18-2-5, 18-2E-8(c)(1), 18A-3-6, and Public Law 107-110, Elementary and Secondary Education Act (ESEA)</a:t>
            </a:r>
            <a:r>
              <a:rPr lang="en-US" sz="1200" i="1" dirty="0">
                <a:latin typeface="Times New Roman"/>
                <a:ea typeface="Times New Roman"/>
              </a:rPr>
              <a:t>.</a:t>
            </a:r>
            <a:endParaRPr lang="en-US" sz="600" dirty="0">
              <a:latin typeface="Times New Roman"/>
              <a:ea typeface="Times New Roman"/>
            </a:endParaRPr>
          </a:p>
          <a:p>
            <a:pPr algn="just">
              <a:tabLst>
                <a:tab pos="-768350" algn="l"/>
                <a:tab pos="-457200" algn="l"/>
                <a:tab pos="0" algn="l"/>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400800" algn="l"/>
                <a:tab pos="6858000" algn="l"/>
                <a:tab pos="7315200" algn="l"/>
              </a:tabLst>
            </a:pPr>
            <a:r>
              <a:rPr lang="en-US" sz="600" dirty="0">
                <a:latin typeface="Times New Roman"/>
                <a:ea typeface="Times New Roman"/>
              </a:rPr>
              <a:t> </a:t>
            </a:r>
          </a:p>
          <a:p>
            <a:pPr algn="just">
              <a:tabLst>
                <a:tab pos="-768350" algn="l"/>
                <a:tab pos="-457200" algn="l"/>
                <a:tab pos="0" algn="l"/>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400800" algn="l"/>
                <a:tab pos="6858000" algn="l"/>
                <a:tab pos="7315200" algn="l"/>
              </a:tabLst>
            </a:pPr>
            <a:r>
              <a:rPr lang="en-US" sz="1200" dirty="0">
                <a:latin typeface="Times New Roman"/>
                <a:ea typeface="Times New Roman"/>
              </a:rPr>
              <a:t> 	1.3.  Filing Date. --  </a:t>
            </a:r>
            <a:r>
              <a:rPr lang="en-US" sz="1200" strike="sngStrike" dirty="0">
                <a:latin typeface="Times New Roman"/>
                <a:ea typeface="Times New Roman"/>
              </a:rPr>
              <a:t>November 13, 2014</a:t>
            </a:r>
            <a:r>
              <a:rPr lang="en-US" sz="1200" dirty="0">
                <a:latin typeface="Times New Roman"/>
                <a:ea typeface="Times New Roman"/>
              </a:rPr>
              <a:t>.</a:t>
            </a:r>
            <a:endParaRPr lang="en-US" sz="1400" dirty="0">
              <a:latin typeface="Times New Roman"/>
              <a:ea typeface="Times New Roman"/>
            </a:endParaRPr>
          </a:p>
          <a:p>
            <a:pPr algn="just">
              <a:tabLst>
                <a:tab pos="-768350" algn="l"/>
                <a:tab pos="-457200" algn="l"/>
                <a:tab pos="0" algn="l"/>
                <a:tab pos="228600" algn="l"/>
                <a:tab pos="457200" algn="l"/>
                <a:tab pos="685800" algn="l"/>
                <a:tab pos="914400" algn="l"/>
                <a:tab pos="1143000" algn="l"/>
                <a:tab pos="1371600" algn="l"/>
                <a:tab pos="1600200" algn="l"/>
                <a:tab pos="1828800" algn="l"/>
                <a:tab pos="2057400" algn="l"/>
                <a:tab pos="2286000" algn="l"/>
                <a:tab pos="2514600" algn="l"/>
                <a:tab pos="2743200" algn="l"/>
                <a:tab pos="2971800" algn="l"/>
                <a:tab pos="3200400" algn="l"/>
                <a:tab pos="3429000" algn="l"/>
                <a:tab pos="3657600" algn="l"/>
                <a:tab pos="3886200" algn="l"/>
                <a:tab pos="4114800" algn="l"/>
                <a:tab pos="4343400" algn="l"/>
                <a:tab pos="4572000" algn="l"/>
                <a:tab pos="4800600" algn="l"/>
                <a:tab pos="5029200" algn="l"/>
                <a:tab pos="5257800" algn="l"/>
                <a:tab pos="5486400" algn="l"/>
                <a:tab pos="5715000" algn="l"/>
                <a:tab pos="5943600" algn="l"/>
                <a:tab pos="6400800" algn="l"/>
                <a:tab pos="6858000" algn="l"/>
                <a:tab pos="7315200" algn="l"/>
              </a:tabLst>
            </a:pPr>
            <a:r>
              <a:rPr lang="en-US" sz="1200" dirty="0">
                <a:latin typeface="Times New Roman"/>
                <a:ea typeface="Times New Roman"/>
              </a:rPr>
              <a:t>      1.4.  Effective Date.  --  </a:t>
            </a:r>
            <a:r>
              <a:rPr lang="en-US" sz="1200" strike="sngStrike" dirty="0">
                <a:latin typeface="Times New Roman"/>
                <a:ea typeface="Times New Roman"/>
              </a:rPr>
              <a:t>December 15, 2014.</a:t>
            </a:r>
          </a:p>
          <a:p>
            <a:pPr indent="457200" algn="just" eaLnBrk="0" hangingPunct="0"/>
            <a:endParaRPr lang="en-US" sz="1200" dirty="0">
              <a:solidFill>
                <a:srgbClr val="000000"/>
              </a:solidFill>
              <a:latin typeface="Times New Roman" pitchFamily="18" charset="0"/>
              <a:cs typeface="Times New Roman" pitchFamily="18" charset="0"/>
            </a:endParaRPr>
          </a:p>
          <a:p>
            <a:r>
              <a:rPr lang="en-US" sz="1200" dirty="0">
                <a:latin typeface="Times New Roman" pitchFamily="18" charset="0"/>
                <a:cs typeface="Times New Roman" pitchFamily="18" charset="0"/>
              </a:rPr>
              <a:t>3.17.  Examiner.  The person who administers the test.</a:t>
            </a:r>
            <a:endParaRPr lang="en-US" sz="400" dirty="0">
              <a:latin typeface="Times New Roman" pitchFamily="18" charset="0"/>
              <a:cs typeface="Times New Roman" pitchFamily="18" charset="0"/>
            </a:endParaRPr>
          </a:p>
          <a:p>
            <a:endParaRPr lang="en-US" sz="400" dirty="0"/>
          </a:p>
          <a:p>
            <a:r>
              <a:rPr lang="en-US" sz="400" dirty="0"/>
              <a:t> 	</a:t>
            </a:r>
            <a:r>
              <a:rPr lang="en-US" sz="1200" dirty="0"/>
              <a:t>	</a:t>
            </a:r>
            <a:r>
              <a:rPr lang="en-US" sz="1200" b="1" dirty="0">
                <a:solidFill>
                  <a:schemeClr val="accent6">
                    <a:lumMod val="50000"/>
                  </a:schemeClr>
                </a:solidFill>
                <a:latin typeface="Times New Roman" pitchFamily="18" charset="0"/>
                <a:cs typeface="Times New Roman" pitchFamily="18" charset="0"/>
              </a:rPr>
              <a:t>3.17.a</a:t>
            </a:r>
            <a:r>
              <a:rPr lang="en-US" sz="1200" dirty="0">
                <a:solidFill>
                  <a:schemeClr val="accent6">
                    <a:lumMod val="50000"/>
                  </a:schemeClr>
                </a:solidFill>
                <a:latin typeface="Times New Roman" pitchFamily="18" charset="0"/>
                <a:cs typeface="Times New Roman" pitchFamily="18" charset="0"/>
              </a:rPr>
              <a:t>.  must be a currently employed educator and/or an approved employee of the state, district or RESA, or a currently employed educator of a nonpublic school; </a:t>
            </a:r>
            <a:r>
              <a:rPr lang="en-US" sz="1200" b="1" dirty="0">
                <a:solidFill>
                  <a:schemeClr val="accent6">
                    <a:lumMod val="50000"/>
                  </a:schemeClr>
                </a:solidFill>
                <a:latin typeface="Times New Roman" pitchFamily="18" charset="0"/>
                <a:cs typeface="Times New Roman" pitchFamily="18" charset="0"/>
              </a:rPr>
              <a:t>3.17.a.1</a:t>
            </a:r>
            <a:r>
              <a:rPr lang="en-US" sz="1200" dirty="0">
                <a:solidFill>
                  <a:schemeClr val="accent6">
                    <a:lumMod val="50000"/>
                  </a:schemeClr>
                </a:solidFill>
                <a:latin typeface="Times New Roman" pitchFamily="18" charset="0"/>
                <a:cs typeface="Times New Roman" pitchFamily="18" charset="0"/>
              </a:rPr>
              <a:t>  All nonpublic school educators must be approved by the WVDE. </a:t>
            </a:r>
            <a:r>
              <a:rPr lang="en-US" sz="1200" b="1" dirty="0">
                <a:solidFill>
                  <a:schemeClr val="accent6">
                    <a:lumMod val="50000"/>
                  </a:schemeClr>
                </a:solidFill>
                <a:latin typeface="Times New Roman" pitchFamily="18" charset="0"/>
                <a:cs typeface="Times New Roman" pitchFamily="18" charset="0"/>
              </a:rPr>
              <a:t>3.17.b.  </a:t>
            </a:r>
            <a:r>
              <a:rPr lang="en-US" sz="1200" dirty="0">
                <a:solidFill>
                  <a:schemeClr val="accent6">
                    <a:lumMod val="50000"/>
                  </a:schemeClr>
                </a:solidFill>
                <a:latin typeface="Times New Roman" pitchFamily="18" charset="0"/>
                <a:cs typeface="Times New Roman" pitchFamily="18" charset="0"/>
              </a:rPr>
              <a:t>must hold a valid West Virginia teaching license or certification granted by the Office of Professional Preparation; </a:t>
            </a:r>
            <a:r>
              <a:rPr lang="en-US" sz="1200" b="1" dirty="0">
                <a:solidFill>
                  <a:schemeClr val="accent6">
                    <a:lumMod val="50000"/>
                  </a:schemeClr>
                </a:solidFill>
                <a:latin typeface="Times New Roman" pitchFamily="18" charset="0"/>
                <a:cs typeface="Times New Roman" pitchFamily="18" charset="0"/>
              </a:rPr>
              <a:t>3.17.c.  </a:t>
            </a:r>
            <a:r>
              <a:rPr lang="en-US" sz="1200" dirty="0">
                <a:solidFill>
                  <a:schemeClr val="accent6">
                    <a:lumMod val="50000"/>
                  </a:schemeClr>
                </a:solidFill>
                <a:latin typeface="Times New Roman" pitchFamily="18" charset="0"/>
                <a:cs typeface="Times New Roman" pitchFamily="18" charset="0"/>
              </a:rPr>
              <a:t>must have been trained and must have on file a signed </a:t>
            </a:r>
            <a:r>
              <a:rPr lang="en-US" sz="1200" i="1" dirty="0">
                <a:solidFill>
                  <a:schemeClr val="accent6">
                    <a:lumMod val="50000"/>
                  </a:schemeClr>
                </a:solidFill>
                <a:latin typeface="Times New Roman" pitchFamily="18" charset="0"/>
                <a:cs typeface="Times New Roman" pitchFamily="18" charset="0"/>
              </a:rPr>
              <a:t>Examiner’s/Scribe’s Secure Materials and Test Procedures Agreement</a:t>
            </a:r>
            <a:r>
              <a:rPr lang="en-US" sz="1200" dirty="0">
                <a:solidFill>
                  <a:schemeClr val="accent6">
                    <a:lumMod val="50000"/>
                  </a:schemeClr>
                </a:solidFill>
                <a:latin typeface="Times New Roman" pitchFamily="18" charset="0"/>
                <a:cs typeface="Times New Roman" pitchFamily="18" charset="0"/>
              </a:rPr>
              <a:t> for the purpose of administering or assisting with the administration of an assessment included in the WV-MAP and pilot tests and field tests sanctioned by WVDE; </a:t>
            </a:r>
            <a:r>
              <a:rPr lang="en-US" sz="1200" b="1" dirty="0">
                <a:solidFill>
                  <a:schemeClr val="accent6">
                    <a:lumMod val="50000"/>
                  </a:schemeClr>
                </a:solidFill>
                <a:latin typeface="Times New Roman" pitchFamily="18" charset="0"/>
                <a:cs typeface="Times New Roman" pitchFamily="18" charset="0"/>
              </a:rPr>
              <a:t>3.17.d.  </a:t>
            </a:r>
            <a:r>
              <a:rPr lang="en-US" sz="1200" dirty="0">
                <a:solidFill>
                  <a:schemeClr val="accent6">
                    <a:lumMod val="50000"/>
                  </a:schemeClr>
                </a:solidFill>
                <a:latin typeface="Times New Roman" pitchFamily="18" charset="0"/>
                <a:cs typeface="Times New Roman" pitchFamily="18" charset="0"/>
              </a:rPr>
              <a:t>may be a substitute teacher or an aide serving as an examiner for special needs students when instructionally assigned; </a:t>
            </a:r>
            <a:r>
              <a:rPr lang="en-US" sz="1200" b="1" dirty="0">
                <a:solidFill>
                  <a:schemeClr val="accent6">
                    <a:lumMod val="50000"/>
                  </a:schemeClr>
                </a:solidFill>
                <a:latin typeface="Times New Roman" pitchFamily="18" charset="0"/>
                <a:cs typeface="Times New Roman" pitchFamily="18" charset="0"/>
              </a:rPr>
              <a:t>3.17.d.1</a:t>
            </a:r>
            <a:r>
              <a:rPr lang="en-US" sz="1200" dirty="0">
                <a:solidFill>
                  <a:schemeClr val="accent6">
                    <a:lumMod val="50000"/>
                  </a:schemeClr>
                </a:solidFill>
                <a:latin typeface="Times New Roman" pitchFamily="18" charset="0"/>
                <a:cs typeface="Times New Roman" pitchFamily="18" charset="0"/>
              </a:rPr>
              <a:t>.  All aides must be providing services to the student during instruction and must be approved by the WVDE. </a:t>
            </a:r>
            <a:r>
              <a:rPr lang="en-US" sz="1200" b="1" dirty="0">
                <a:solidFill>
                  <a:schemeClr val="accent6">
                    <a:lumMod val="50000"/>
                  </a:schemeClr>
                </a:solidFill>
                <a:latin typeface="Times New Roman" pitchFamily="18" charset="0"/>
                <a:cs typeface="Times New Roman" pitchFamily="18" charset="0"/>
              </a:rPr>
              <a:t>3.17.e </a:t>
            </a:r>
            <a:r>
              <a:rPr lang="en-US" sz="1200" dirty="0">
                <a:solidFill>
                  <a:schemeClr val="accent6">
                    <a:lumMod val="50000"/>
                  </a:schemeClr>
                </a:solidFill>
                <a:latin typeface="Times New Roman" pitchFamily="18" charset="0"/>
                <a:cs typeface="Times New Roman" pitchFamily="18" charset="0"/>
              </a:rPr>
              <a:t> may not be a student teacher;</a:t>
            </a:r>
            <a:endParaRPr lang="en-US" sz="1200" b="1" dirty="0">
              <a:solidFill>
                <a:schemeClr val="accent6">
                  <a:lumMod val="50000"/>
                </a:schemeClr>
              </a:solidFill>
              <a:latin typeface="Times New Roman" pitchFamily="18" charset="0"/>
              <a:cs typeface="Times New Roman" pitchFamily="18" charset="0"/>
            </a:endParaRPr>
          </a:p>
          <a:p>
            <a:endParaRPr lang="en-US" sz="1200" dirty="0"/>
          </a:p>
          <a:p>
            <a:r>
              <a:rPr lang="en-US" sz="1200" dirty="0"/>
              <a:t> 			</a:t>
            </a:r>
          </a:p>
          <a:p>
            <a:r>
              <a:rPr lang="en-US" sz="1200" dirty="0"/>
              <a:t> 		</a:t>
            </a:r>
          </a:p>
          <a:p>
            <a:r>
              <a:rPr lang="en-US" sz="1200" dirty="0"/>
              <a:t>		</a:t>
            </a:r>
          </a:p>
          <a:p>
            <a:r>
              <a:rPr lang="en-US" sz="1200" dirty="0"/>
              <a:t> 	 </a:t>
            </a:r>
          </a:p>
          <a:p>
            <a:r>
              <a:rPr lang="en-US" sz="1200" dirty="0"/>
              <a:t>			</a:t>
            </a:r>
            <a:endParaRPr lang="en-US" sz="1200" dirty="0">
              <a:latin typeface="Times New Roman" pitchFamily="18" charset="0"/>
              <a:cs typeface="Times New Roman" pitchFamily="18"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586503149"/>
      </p:ext>
    </p:extLst>
  </p:cSld>
  <p:clrMapOvr>
    <a:masterClrMapping/>
  </p:clrMapOvr>
  <mc:AlternateContent xmlns:mc="http://schemas.openxmlformats.org/markup-compatibility/2006">
    <mc:Choice xmlns:p14="http://schemas.microsoft.com/office/powerpoint/2010/main" Requires="p14">
      <p:transition spd="slow" p14:dur="2000" advTm="74115"/>
    </mc:Choice>
    <mc:Fallback>
      <p:transition spd="slow" advTm="741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6630861-4318-414B-8E21-CA5F03E7BD41}" type="slidenum">
              <a:rPr lang="en-US" smtClean="0"/>
              <a:t>6</a:t>
            </a:fld>
            <a:endParaRPr lang="en-US"/>
          </a:p>
        </p:txBody>
      </p:sp>
      <p:sp>
        <p:nvSpPr>
          <p:cNvPr id="5" name="TextBox 4"/>
          <p:cNvSpPr txBox="1"/>
          <p:nvPr/>
        </p:nvSpPr>
        <p:spPr>
          <a:xfrm>
            <a:off x="7168896" y="6198257"/>
            <a:ext cx="3669792" cy="523220"/>
          </a:xfrm>
          <a:prstGeom prst="rect">
            <a:avLst/>
          </a:prstGeom>
          <a:noFill/>
        </p:spPr>
        <p:txBody>
          <a:bodyPr wrap="square" rtlCol="0">
            <a:spAutoFit/>
          </a:bodyPr>
          <a:lstStyle/>
          <a:p>
            <a:pPr algn="r"/>
            <a:r>
              <a:rPr lang="en-US" sz="2800" b="1" dirty="0">
                <a:solidFill>
                  <a:srgbClr val="004078"/>
                </a:solidFill>
                <a:latin typeface="Vollkorn"/>
              </a:rPr>
              <a:t>Test Administrators</a:t>
            </a:r>
          </a:p>
        </p:txBody>
      </p:sp>
      <p:sp>
        <p:nvSpPr>
          <p:cNvPr id="2" name="Content Placeholder 1"/>
          <p:cNvSpPr>
            <a:spLocks noGrp="1"/>
          </p:cNvSpPr>
          <p:nvPr>
            <p:ph idx="1"/>
          </p:nvPr>
        </p:nvSpPr>
        <p:spPr>
          <a:xfrm>
            <a:off x="221801" y="1246886"/>
            <a:ext cx="4746438" cy="4149969"/>
          </a:xfrm>
        </p:spPr>
        <p:txBody>
          <a:bodyPr>
            <a:normAutofit fontScale="92500" lnSpcReduction="20000"/>
          </a:bodyPr>
          <a:lstStyle/>
          <a:p>
            <a:pPr>
              <a:lnSpc>
                <a:spcPct val="114000"/>
              </a:lnSpc>
              <a:spcAft>
                <a:spcPts val="600"/>
              </a:spcAft>
            </a:pPr>
            <a:r>
              <a:rPr lang="en-US" sz="3000" dirty="0">
                <a:solidFill>
                  <a:srgbClr val="1C3F93"/>
                </a:solidFill>
              </a:rPr>
              <a:t>3.17.a.  must be a currently employed educator and/or an approved employee of the state, district or RESA, or a currently employed educator of a nonpublic school;</a:t>
            </a:r>
          </a:p>
          <a:p>
            <a:pPr lvl="1">
              <a:lnSpc>
                <a:spcPct val="114000"/>
              </a:lnSpc>
            </a:pPr>
            <a:r>
              <a:rPr lang="en-US" dirty="0">
                <a:solidFill>
                  <a:srgbClr val="1C3F93"/>
                </a:solidFill>
              </a:rPr>
              <a:t>3.17.a.1  All nonpublic school educators must be approved by the WVDE.</a:t>
            </a:r>
          </a:p>
          <a:p>
            <a:endParaRPr lang="en-US" dirty="0"/>
          </a:p>
        </p:txBody>
      </p:sp>
      <p:sp>
        <p:nvSpPr>
          <p:cNvPr id="6" name="Title 5"/>
          <p:cNvSpPr>
            <a:spLocks noGrp="1"/>
          </p:cNvSpPr>
          <p:nvPr>
            <p:ph type="title"/>
          </p:nvPr>
        </p:nvSpPr>
        <p:spPr>
          <a:xfrm>
            <a:off x="398586" y="408686"/>
            <a:ext cx="4392869" cy="838200"/>
          </a:xfrm>
        </p:spPr>
        <p:txBody>
          <a:bodyPr rtlCol="0">
            <a:normAutofit fontScale="90000"/>
          </a:bodyPr>
          <a:lstStyle/>
          <a:p>
            <a:pPr algn="l" fontAlgn="auto">
              <a:spcAft>
                <a:spcPts val="0"/>
              </a:spcAft>
              <a:defRPr/>
            </a:pPr>
            <a:r>
              <a:rPr lang="en-US" sz="4000" b="1" dirty="0">
                <a:solidFill>
                  <a:srgbClr val="1C3F93"/>
                </a:solidFill>
                <a:latin typeface="Vollkorn"/>
              </a:rPr>
              <a:t>WVBE Policy 2340</a:t>
            </a:r>
          </a:p>
        </p:txBody>
      </p:sp>
      <p:pic>
        <p:nvPicPr>
          <p:cNvPr id="7" name="Picture 4" descr="C:\Documents and Settings\pdillon\Local Settings\Temporary Internet Files\Content.IE5\XUUUAA0H\MPj04089830000[1].jpg"/>
          <p:cNvPicPr>
            <a:picLocks noChangeAspect="1" noChangeArrowheads="1"/>
          </p:cNvPicPr>
          <p:nvPr/>
        </p:nvPicPr>
        <p:blipFill>
          <a:blip r:embed="rId5" cstate="print"/>
          <a:stretch>
            <a:fillRect/>
          </a:stretch>
        </p:blipFill>
        <p:spPr bwMode="auto">
          <a:xfrm>
            <a:off x="5797296" y="827786"/>
            <a:ext cx="5562755" cy="4170934"/>
          </a:xfrm>
          <a:prstGeom prst="rect">
            <a:avLst/>
          </a:prstGeom>
          <a:ln>
            <a:noFill/>
          </a:ln>
          <a:effectLst>
            <a:outerShdw blurRad="292100" dist="139700" dir="2700000" algn="tl" rotWithShape="0">
              <a:srgbClr val="333333">
                <a:alpha val="65000"/>
              </a:srgbClr>
            </a:outerShdw>
          </a:effec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456050524"/>
      </p:ext>
    </p:extLst>
  </p:cSld>
  <p:clrMapOvr>
    <a:masterClrMapping/>
  </p:clrMapOvr>
  <mc:AlternateContent xmlns:mc="http://schemas.openxmlformats.org/markup-compatibility/2006">
    <mc:Choice xmlns:p14="http://schemas.microsoft.com/office/powerpoint/2010/main" Requires="p14">
      <p:transition spd="slow" p14:dur="2000" advTm="22092"/>
    </mc:Choice>
    <mc:Fallback>
      <p:transition spd="slow" advTm="220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6630861-4318-414B-8E21-CA5F03E7BD41}" type="slidenum">
              <a:rPr lang="en-US" smtClean="0"/>
              <a:t>7</a:t>
            </a:fld>
            <a:endParaRPr lang="en-US"/>
          </a:p>
        </p:txBody>
      </p:sp>
      <p:sp>
        <p:nvSpPr>
          <p:cNvPr id="5" name="TextBox 4"/>
          <p:cNvSpPr txBox="1"/>
          <p:nvPr/>
        </p:nvSpPr>
        <p:spPr>
          <a:xfrm>
            <a:off x="7168896" y="6198257"/>
            <a:ext cx="3669792" cy="523220"/>
          </a:xfrm>
          <a:prstGeom prst="rect">
            <a:avLst/>
          </a:prstGeom>
          <a:noFill/>
        </p:spPr>
        <p:txBody>
          <a:bodyPr wrap="square" rtlCol="0">
            <a:spAutoFit/>
          </a:bodyPr>
          <a:lstStyle/>
          <a:p>
            <a:pPr algn="r"/>
            <a:r>
              <a:rPr lang="en-US" sz="2800" b="1" dirty="0">
                <a:solidFill>
                  <a:srgbClr val="004078"/>
                </a:solidFill>
                <a:latin typeface="Vollkorn"/>
              </a:rPr>
              <a:t>Test Administrators</a:t>
            </a:r>
          </a:p>
        </p:txBody>
      </p:sp>
      <p:sp>
        <p:nvSpPr>
          <p:cNvPr id="2" name="Content Placeholder 1"/>
          <p:cNvSpPr>
            <a:spLocks noGrp="1"/>
          </p:cNvSpPr>
          <p:nvPr>
            <p:ph idx="1"/>
          </p:nvPr>
        </p:nvSpPr>
        <p:spPr>
          <a:xfrm>
            <a:off x="221801" y="1246886"/>
            <a:ext cx="4746438" cy="4149969"/>
          </a:xfrm>
        </p:spPr>
        <p:txBody>
          <a:bodyPr>
            <a:normAutofit/>
          </a:bodyPr>
          <a:lstStyle/>
          <a:p>
            <a:pPr>
              <a:lnSpc>
                <a:spcPct val="114000"/>
              </a:lnSpc>
              <a:spcAft>
                <a:spcPts val="600"/>
              </a:spcAft>
            </a:pPr>
            <a:r>
              <a:rPr lang="en-US" sz="2600" dirty="0">
                <a:solidFill>
                  <a:srgbClr val="1C3F93"/>
                </a:solidFill>
              </a:rPr>
              <a:t>3.17.b.  must hold a valid West Virginia teaching license or certification granted by the Office of Professional Preparation; </a:t>
            </a:r>
          </a:p>
          <a:p>
            <a:endParaRPr lang="en-US" sz="2600" dirty="0"/>
          </a:p>
        </p:txBody>
      </p:sp>
      <p:sp>
        <p:nvSpPr>
          <p:cNvPr id="6" name="Title 5"/>
          <p:cNvSpPr>
            <a:spLocks noGrp="1"/>
          </p:cNvSpPr>
          <p:nvPr>
            <p:ph type="title"/>
          </p:nvPr>
        </p:nvSpPr>
        <p:spPr>
          <a:xfrm>
            <a:off x="398586" y="408686"/>
            <a:ext cx="4392869" cy="838200"/>
          </a:xfrm>
        </p:spPr>
        <p:txBody>
          <a:bodyPr rtlCol="0">
            <a:normAutofit fontScale="90000"/>
          </a:bodyPr>
          <a:lstStyle/>
          <a:p>
            <a:pPr algn="l" fontAlgn="auto">
              <a:spcAft>
                <a:spcPts val="0"/>
              </a:spcAft>
              <a:defRPr/>
            </a:pPr>
            <a:r>
              <a:rPr lang="en-US" sz="4000" b="1" dirty="0">
                <a:solidFill>
                  <a:srgbClr val="1C3F93"/>
                </a:solidFill>
                <a:latin typeface="Vollkorn"/>
              </a:rPr>
              <a:t>WVBE Policy 2340</a:t>
            </a:r>
          </a:p>
        </p:txBody>
      </p:sp>
      <p:pic>
        <p:nvPicPr>
          <p:cNvPr id="8" name="Picture 7" descr="teacher image 6.jpg"/>
          <p:cNvPicPr>
            <a:picLocks noChangeAspect="1"/>
          </p:cNvPicPr>
          <p:nvPr/>
        </p:nvPicPr>
        <p:blipFill>
          <a:blip r:embed="rId4" cstate="print"/>
          <a:stretch>
            <a:fillRect/>
          </a:stretch>
        </p:blipFill>
        <p:spPr>
          <a:xfrm>
            <a:off x="6650736" y="298704"/>
            <a:ext cx="3493008" cy="5025902"/>
          </a:xfrm>
          <a:prstGeom prst="rect">
            <a:avLst/>
          </a:prstGeom>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850635753"/>
      </p:ext>
    </p:extLst>
  </p:cSld>
  <p:clrMapOvr>
    <a:masterClrMapping/>
  </p:clrMapOvr>
  <mc:AlternateContent xmlns:mc="http://schemas.openxmlformats.org/markup-compatibility/2006">
    <mc:Choice xmlns:p14="http://schemas.microsoft.com/office/powerpoint/2010/main" Requires="p14">
      <p:transition spd="slow" p14:dur="2000" advTm="10249"/>
    </mc:Choice>
    <mc:Fallback>
      <p:transition spd="slow" advTm="102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6630861-4318-414B-8E21-CA5F03E7BD41}" type="slidenum">
              <a:rPr lang="en-US" smtClean="0"/>
              <a:t>8</a:t>
            </a:fld>
            <a:endParaRPr lang="en-US"/>
          </a:p>
        </p:txBody>
      </p:sp>
      <p:sp>
        <p:nvSpPr>
          <p:cNvPr id="5" name="TextBox 4"/>
          <p:cNvSpPr txBox="1"/>
          <p:nvPr/>
        </p:nvSpPr>
        <p:spPr>
          <a:xfrm>
            <a:off x="7168896" y="6198257"/>
            <a:ext cx="3669792" cy="523220"/>
          </a:xfrm>
          <a:prstGeom prst="rect">
            <a:avLst/>
          </a:prstGeom>
          <a:noFill/>
        </p:spPr>
        <p:txBody>
          <a:bodyPr wrap="square" rtlCol="0">
            <a:spAutoFit/>
          </a:bodyPr>
          <a:lstStyle/>
          <a:p>
            <a:pPr algn="r"/>
            <a:r>
              <a:rPr lang="en-US" sz="2800" b="1" dirty="0">
                <a:solidFill>
                  <a:srgbClr val="004078"/>
                </a:solidFill>
                <a:latin typeface="Vollkorn"/>
              </a:rPr>
              <a:t>Test Administrators</a:t>
            </a:r>
          </a:p>
        </p:txBody>
      </p:sp>
      <p:sp>
        <p:nvSpPr>
          <p:cNvPr id="2" name="Content Placeholder 1"/>
          <p:cNvSpPr>
            <a:spLocks noGrp="1"/>
          </p:cNvSpPr>
          <p:nvPr>
            <p:ph idx="1"/>
          </p:nvPr>
        </p:nvSpPr>
        <p:spPr>
          <a:xfrm>
            <a:off x="550985" y="1274572"/>
            <a:ext cx="4746438" cy="4149969"/>
          </a:xfrm>
        </p:spPr>
        <p:txBody>
          <a:bodyPr>
            <a:normAutofit fontScale="92500" lnSpcReduction="10000"/>
          </a:bodyPr>
          <a:lstStyle/>
          <a:p>
            <a:r>
              <a:rPr lang="en-US" dirty="0">
                <a:solidFill>
                  <a:srgbClr val="1C3F93"/>
                </a:solidFill>
              </a:rPr>
              <a:t>3.17.c.  must have been trained and must have on file a signed </a:t>
            </a:r>
            <a:r>
              <a:rPr lang="en-US" i="1" dirty="0">
                <a:solidFill>
                  <a:srgbClr val="1C3F93"/>
                </a:solidFill>
              </a:rPr>
              <a:t>Examiner’s/Scribe’s Secure Materials and Test Procedures Agreement</a:t>
            </a:r>
            <a:r>
              <a:rPr lang="en-US" dirty="0">
                <a:solidFill>
                  <a:srgbClr val="1C3F93"/>
                </a:solidFill>
              </a:rPr>
              <a:t> for the purpose of administering or assisting with the administration of an assessment included in the WV-MAP and pilot tests and field tests sanctioned by WVDE;</a:t>
            </a:r>
          </a:p>
          <a:p>
            <a:endParaRPr lang="en-US" sz="2600" dirty="0"/>
          </a:p>
        </p:txBody>
      </p:sp>
      <p:sp>
        <p:nvSpPr>
          <p:cNvPr id="6" name="Title 5"/>
          <p:cNvSpPr>
            <a:spLocks noGrp="1"/>
          </p:cNvSpPr>
          <p:nvPr>
            <p:ph type="title"/>
          </p:nvPr>
        </p:nvSpPr>
        <p:spPr>
          <a:xfrm>
            <a:off x="550985" y="430530"/>
            <a:ext cx="4392869" cy="838200"/>
          </a:xfrm>
        </p:spPr>
        <p:txBody>
          <a:bodyPr rtlCol="0">
            <a:normAutofit fontScale="90000"/>
          </a:bodyPr>
          <a:lstStyle/>
          <a:p>
            <a:pPr algn="l" fontAlgn="auto">
              <a:spcAft>
                <a:spcPts val="0"/>
              </a:spcAft>
              <a:defRPr/>
            </a:pPr>
            <a:r>
              <a:rPr lang="en-US" sz="4000" b="1" dirty="0">
                <a:solidFill>
                  <a:srgbClr val="1C3F93"/>
                </a:solidFill>
                <a:latin typeface="Vollkorn"/>
              </a:rPr>
              <a:t>WVBE Policy 2340</a:t>
            </a:r>
          </a:p>
        </p:txBody>
      </p:sp>
      <p:pic>
        <p:nvPicPr>
          <p:cNvPr id="7" name="Picture 6" descr="teacher private school.jpg"/>
          <p:cNvPicPr>
            <a:picLocks noChangeAspect="1"/>
          </p:cNvPicPr>
          <p:nvPr/>
        </p:nvPicPr>
        <p:blipFill>
          <a:blip r:embed="rId4" cstate="print"/>
          <a:stretch>
            <a:fillRect/>
          </a:stretch>
        </p:blipFill>
        <p:spPr>
          <a:xfrm>
            <a:off x="6500108" y="408685"/>
            <a:ext cx="4096073" cy="5213199"/>
          </a:xfrm>
          <a:prstGeom prst="rect">
            <a:avLst/>
          </a:prstGeom>
          <a:ln>
            <a:noFill/>
          </a:ln>
          <a:effectLst>
            <a:outerShdw blurRad="292100" dist="139700" dir="2700000" algn="tl" rotWithShape="0">
              <a:srgbClr val="333333">
                <a:alpha val="65000"/>
              </a:srgbClr>
            </a:outerShdw>
          </a:effec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464635439"/>
      </p:ext>
    </p:extLst>
  </p:cSld>
  <p:clrMapOvr>
    <a:masterClrMapping/>
  </p:clrMapOvr>
  <mc:AlternateContent xmlns:mc="http://schemas.openxmlformats.org/markup-compatibility/2006">
    <mc:Choice xmlns:p14="http://schemas.microsoft.com/office/powerpoint/2010/main" Requires="p14">
      <p:transition spd="slow" p14:dur="2000" advTm="21979"/>
    </mc:Choice>
    <mc:Fallback>
      <p:transition spd="slow" advTm="219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6630861-4318-414B-8E21-CA5F03E7BD41}" type="slidenum">
              <a:rPr lang="en-US" smtClean="0"/>
              <a:t>9</a:t>
            </a:fld>
            <a:endParaRPr lang="en-US"/>
          </a:p>
        </p:txBody>
      </p:sp>
      <p:sp>
        <p:nvSpPr>
          <p:cNvPr id="5" name="TextBox 4"/>
          <p:cNvSpPr txBox="1"/>
          <p:nvPr/>
        </p:nvSpPr>
        <p:spPr>
          <a:xfrm>
            <a:off x="7168896" y="6198257"/>
            <a:ext cx="3669792" cy="523220"/>
          </a:xfrm>
          <a:prstGeom prst="rect">
            <a:avLst/>
          </a:prstGeom>
          <a:noFill/>
        </p:spPr>
        <p:txBody>
          <a:bodyPr wrap="square" rtlCol="0">
            <a:spAutoFit/>
          </a:bodyPr>
          <a:lstStyle/>
          <a:p>
            <a:pPr algn="r"/>
            <a:r>
              <a:rPr lang="en-US" sz="2800" b="1" dirty="0">
                <a:solidFill>
                  <a:srgbClr val="004078"/>
                </a:solidFill>
                <a:latin typeface="Vollkorn"/>
              </a:rPr>
              <a:t>Test Administrators</a:t>
            </a:r>
          </a:p>
        </p:txBody>
      </p:sp>
      <p:sp>
        <p:nvSpPr>
          <p:cNvPr id="2" name="Content Placeholder 1"/>
          <p:cNvSpPr>
            <a:spLocks noGrp="1"/>
          </p:cNvSpPr>
          <p:nvPr>
            <p:ph idx="1"/>
          </p:nvPr>
        </p:nvSpPr>
        <p:spPr>
          <a:xfrm>
            <a:off x="550985" y="1274572"/>
            <a:ext cx="4746438" cy="4480052"/>
          </a:xfrm>
        </p:spPr>
        <p:txBody>
          <a:bodyPr>
            <a:normAutofit/>
          </a:bodyPr>
          <a:lstStyle/>
          <a:p>
            <a:pPr>
              <a:lnSpc>
                <a:spcPct val="114000"/>
              </a:lnSpc>
              <a:spcAft>
                <a:spcPts val="600"/>
              </a:spcAft>
            </a:pPr>
            <a:r>
              <a:rPr lang="en-US" sz="2600" dirty="0">
                <a:solidFill>
                  <a:srgbClr val="1C3F93"/>
                </a:solidFill>
              </a:rPr>
              <a:t>3.17.d.  may be a substitute teacher or an aide serving as an examiner for special needs students when instructionally assigned;</a:t>
            </a:r>
          </a:p>
          <a:p>
            <a:pPr lvl="1">
              <a:lnSpc>
                <a:spcPct val="114000"/>
              </a:lnSpc>
              <a:spcAft>
                <a:spcPts val="600"/>
              </a:spcAft>
            </a:pPr>
            <a:r>
              <a:rPr lang="en-US" sz="2200" dirty="0">
                <a:solidFill>
                  <a:srgbClr val="1C3F93"/>
                </a:solidFill>
              </a:rPr>
              <a:t>3.17.d.1.  All aides must be providing services to the student during instruction and must be approved by the WVDE.</a:t>
            </a:r>
          </a:p>
          <a:p>
            <a:endParaRPr lang="en-US" sz="2600" dirty="0"/>
          </a:p>
        </p:txBody>
      </p:sp>
      <p:sp>
        <p:nvSpPr>
          <p:cNvPr id="6" name="Title 5"/>
          <p:cNvSpPr>
            <a:spLocks noGrp="1"/>
          </p:cNvSpPr>
          <p:nvPr>
            <p:ph type="title"/>
          </p:nvPr>
        </p:nvSpPr>
        <p:spPr>
          <a:xfrm>
            <a:off x="550985" y="430530"/>
            <a:ext cx="4392869" cy="838200"/>
          </a:xfrm>
        </p:spPr>
        <p:txBody>
          <a:bodyPr rtlCol="0">
            <a:normAutofit fontScale="90000"/>
          </a:bodyPr>
          <a:lstStyle/>
          <a:p>
            <a:pPr algn="l" fontAlgn="auto">
              <a:spcAft>
                <a:spcPts val="0"/>
              </a:spcAft>
              <a:defRPr/>
            </a:pPr>
            <a:r>
              <a:rPr lang="en-US" sz="4000" b="1" dirty="0">
                <a:solidFill>
                  <a:srgbClr val="1C3F93"/>
                </a:solidFill>
                <a:latin typeface="Vollkorn"/>
              </a:rPr>
              <a:t>WVBE Policy 2340</a:t>
            </a:r>
          </a:p>
        </p:txBody>
      </p:sp>
      <p:pic>
        <p:nvPicPr>
          <p:cNvPr id="8" name="Picture 4" descr="C:\Documents and Settings\pdillon\Local Settings\Temporary Internet Files\Content.IE5\XUUUAA0H\MPj04089830000[1].jpg"/>
          <p:cNvPicPr>
            <a:picLocks noChangeAspect="1" noChangeArrowheads="1"/>
          </p:cNvPicPr>
          <p:nvPr/>
        </p:nvPicPr>
        <p:blipFill>
          <a:blip r:embed="rId4" cstate="print"/>
          <a:srcRect l="5858"/>
          <a:stretch>
            <a:fillRect/>
          </a:stretch>
        </p:blipFill>
        <p:spPr bwMode="auto">
          <a:xfrm>
            <a:off x="5801117" y="784098"/>
            <a:ext cx="5967371" cy="4482846"/>
          </a:xfrm>
          <a:prstGeom prst="rect">
            <a:avLst/>
          </a:prstGeom>
          <a:ln>
            <a:noFill/>
          </a:ln>
          <a:effectLst>
            <a:outerShdw blurRad="292100" dist="139700" dir="2700000" algn="tl" rotWithShape="0">
              <a:srgbClr val="333333">
                <a:alpha val="65000"/>
              </a:srgbClr>
            </a:outerShdw>
          </a:effec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759323834"/>
      </p:ext>
    </p:extLst>
  </p:cSld>
  <p:clrMapOvr>
    <a:masterClrMapping/>
  </p:clrMapOvr>
  <mc:AlternateContent xmlns:mc="http://schemas.openxmlformats.org/markup-compatibility/2006">
    <mc:Choice xmlns:p14="http://schemas.microsoft.com/office/powerpoint/2010/main" Requires="p14">
      <p:transition spd="slow" p14:dur="2000" advTm="11617"/>
    </mc:Choice>
    <mc:Fallback>
      <p:transition spd="slow" advTm="116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WVDE_2017Theme2">
  <a:themeElements>
    <a:clrScheme name="Custom 1">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VDE_2017Theme2" id="{44F0BE6C-34C6-EC46-AFE6-CDB91FC5A479}" vid="{EC7969FB-EEA3-4642-839C-4BC21861693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6F9FE1937718343BDBA6175A102091F" ma:contentTypeVersion="13" ma:contentTypeDescription="Create a new document." ma:contentTypeScope="" ma:versionID="881942b1c8c3dcc978137e5c5fb4e80c">
  <xsd:schema xmlns:xsd="http://www.w3.org/2001/XMLSchema" xmlns:xs="http://www.w3.org/2001/XMLSchema" xmlns:p="http://schemas.microsoft.com/office/2006/metadata/properties" xmlns:ns3="fa1b8ca0-4c86-4e6a-8aa4-c34ecf88626b" xmlns:ns4="be338566-4c7d-4873-937e-76d6c05cb83b" targetNamespace="http://schemas.microsoft.com/office/2006/metadata/properties" ma:root="true" ma:fieldsID="4f22a41449c4433b092557a106cd72e6" ns3:_="" ns4:_="">
    <xsd:import namespace="fa1b8ca0-4c86-4e6a-8aa4-c34ecf88626b"/>
    <xsd:import namespace="be338566-4c7d-4873-937e-76d6c05cb83b"/>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Location" minOccurs="0"/>
                <xsd:element ref="ns4:MediaServiceAutoKeyPoints" minOccurs="0"/>
                <xsd:element ref="ns4:MediaServiceKeyPoints" minOccurs="0"/>
                <xsd:element ref="ns4:MediaServiceGenerationTime" minOccurs="0"/>
                <xsd:element ref="ns4: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1b8ca0-4c86-4e6a-8aa4-c34ecf88626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e338566-4c7d-4873-937e-76d6c05cb83b"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2244417-2A22-43F0-AC81-ACCF556F111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a1b8ca0-4c86-4e6a-8aa4-c34ecf88626b"/>
    <ds:schemaRef ds:uri="be338566-4c7d-4873-937e-76d6c05cb83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E49E018-759E-4575-8384-707E17DF8D78}">
  <ds:schemaRefs>
    <ds:schemaRef ds:uri="http://schemas.microsoft.com/sharepoint/v3/contenttype/forms"/>
  </ds:schemaRefs>
</ds:datastoreItem>
</file>

<file path=customXml/itemProps3.xml><?xml version="1.0" encoding="utf-8"?>
<ds:datastoreItem xmlns:ds="http://schemas.openxmlformats.org/officeDocument/2006/customXml" ds:itemID="{159A02B9-2C33-490C-8FCB-20EAB9AFA6A9}">
  <ds:schemaRefs>
    <ds:schemaRef ds:uri="be338566-4c7d-4873-937e-76d6c05cb83b"/>
    <ds:schemaRef ds:uri="http://purl.org/dc/terms/"/>
    <ds:schemaRef ds:uri="http://purl.org/dc/elements/1.1/"/>
    <ds:schemaRef ds:uri="http://purl.org/dc/dcmitype/"/>
    <ds:schemaRef ds:uri="http://schemas.microsoft.com/office/infopath/2007/PartnerControls"/>
    <ds:schemaRef ds:uri="http://schemas.microsoft.com/office/2006/documentManagement/types"/>
    <ds:schemaRef ds:uri="fa1b8ca0-4c86-4e6a-8aa4-c34ecf88626b"/>
    <ds:schemaRef ds:uri="http://schemas.microsoft.com/office/2006/metadata/propertie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WVDE_2017Theme2</Template>
  <TotalTime>2159</TotalTime>
  <Words>2230</Words>
  <Application>Microsoft Office PowerPoint</Application>
  <PresentationFormat>Widescreen</PresentationFormat>
  <Paragraphs>261</Paragraphs>
  <Slides>31</Slides>
  <Notes>18</Notes>
  <HiddenSlides>1</HiddenSlides>
  <MMClips>30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31</vt:i4>
      </vt:variant>
    </vt:vector>
  </HeadingPairs>
  <TitlesOfParts>
    <vt:vector size="40" baseType="lpstr">
      <vt:lpstr>Arial</vt:lpstr>
      <vt:lpstr>Arial Rounded MT Bold</vt:lpstr>
      <vt:lpstr>Calibri</vt:lpstr>
      <vt:lpstr>Fira Sans</vt:lpstr>
      <vt:lpstr>Fira Sans Ultra</vt:lpstr>
      <vt:lpstr>Times New Roman</vt:lpstr>
      <vt:lpstr>Vollkorn</vt:lpstr>
      <vt:lpstr>Wingdings</vt:lpstr>
      <vt:lpstr>WVDE_2017Theme2</vt:lpstr>
      <vt:lpstr>  West Virginia  Classroom Benchmark Assessment</vt:lpstr>
      <vt:lpstr>PowerPoint Presentation</vt:lpstr>
      <vt:lpstr>CBA Test Administrator (Examiner) Training</vt:lpstr>
      <vt:lpstr>PowerPoint Presentation</vt:lpstr>
      <vt:lpstr>PowerPoint Presentation</vt:lpstr>
      <vt:lpstr>WVBE Policy 2340</vt:lpstr>
      <vt:lpstr>WVBE Policy 2340</vt:lpstr>
      <vt:lpstr>WVBE Policy 2340</vt:lpstr>
      <vt:lpstr>WVBE Policy 2340</vt:lpstr>
      <vt:lpstr>WVBE Policy 2340</vt:lpstr>
      <vt:lpstr>WVBE Policy 2340</vt:lpstr>
      <vt:lpstr>CBA Test Administrator (Examiner) Training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CBA Test Administrator (Examiner) Training</vt:lpstr>
      <vt:lpstr>PowerPoint Presentation</vt:lpstr>
      <vt:lpstr>PowerPoint Presentation</vt:lpstr>
      <vt:lpstr>PowerPoint Presentation</vt:lpstr>
      <vt:lpstr>CBA Test Administrator (Examiner) Training</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Daniels</dc:creator>
  <cp:lastModifiedBy>Ashley Vaughn</cp:lastModifiedBy>
  <cp:revision>93</cp:revision>
  <cp:lastPrinted>2017-10-27T13:23:07Z</cp:lastPrinted>
  <dcterms:created xsi:type="dcterms:W3CDTF">2017-05-08T14:21:19Z</dcterms:created>
  <dcterms:modified xsi:type="dcterms:W3CDTF">2019-08-15T14:54:57Z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0x01010076F9FE1937718343BDBA6175A102091F</vt:lpwstr>
  </property>
</Properties>
</file>