
<file path=[Content_Types].xml><?xml version="1.0" encoding="utf-8"?>
<Types xmlns="http://schemas.openxmlformats.org/package/2006/content-types">
  <Default Extension="png" ContentType="image/png"/>
  <Default Extension="m4a" ContentType="audio/mp4"/>
  <Default Extension="jpeg" ContentType="image/jpeg"/>
  <Default Extension="wmf" ContentType="image/x-w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55"/>
  </p:notesMasterIdLst>
  <p:handoutMasterIdLst>
    <p:handoutMasterId r:id="rId56"/>
  </p:handoutMasterIdLst>
  <p:sldIdLst>
    <p:sldId id="256" r:id="rId5"/>
    <p:sldId id="365" r:id="rId6"/>
    <p:sldId id="283" r:id="rId7"/>
    <p:sldId id="282" r:id="rId8"/>
    <p:sldId id="284" r:id="rId9"/>
    <p:sldId id="287" r:id="rId10"/>
    <p:sldId id="288" r:id="rId11"/>
    <p:sldId id="289" r:id="rId12"/>
    <p:sldId id="292" r:id="rId13"/>
    <p:sldId id="296" r:id="rId14"/>
    <p:sldId id="298" r:id="rId15"/>
    <p:sldId id="299" r:id="rId16"/>
    <p:sldId id="364" r:id="rId17"/>
    <p:sldId id="308" r:id="rId18"/>
    <p:sldId id="309" r:id="rId19"/>
    <p:sldId id="311" r:id="rId20"/>
    <p:sldId id="312" r:id="rId21"/>
    <p:sldId id="320" r:id="rId22"/>
    <p:sldId id="286" r:id="rId23"/>
    <p:sldId id="321" r:id="rId24"/>
    <p:sldId id="322" r:id="rId25"/>
    <p:sldId id="323" r:id="rId26"/>
    <p:sldId id="325" r:id="rId27"/>
    <p:sldId id="338" r:id="rId28"/>
    <p:sldId id="326" r:id="rId29"/>
    <p:sldId id="337" r:id="rId30"/>
    <p:sldId id="339" r:id="rId31"/>
    <p:sldId id="340" r:id="rId32"/>
    <p:sldId id="341" r:id="rId33"/>
    <p:sldId id="361" r:id="rId34"/>
    <p:sldId id="362" r:id="rId35"/>
    <p:sldId id="366" r:id="rId36"/>
    <p:sldId id="343" r:id="rId37"/>
    <p:sldId id="344" r:id="rId38"/>
    <p:sldId id="345" r:id="rId39"/>
    <p:sldId id="346" r:id="rId40"/>
    <p:sldId id="347" r:id="rId41"/>
    <p:sldId id="348" r:id="rId42"/>
    <p:sldId id="349" r:id="rId43"/>
    <p:sldId id="350" r:id="rId44"/>
    <p:sldId id="351" r:id="rId45"/>
    <p:sldId id="352" r:id="rId46"/>
    <p:sldId id="353" r:id="rId47"/>
    <p:sldId id="354" r:id="rId48"/>
    <p:sldId id="355" r:id="rId49"/>
    <p:sldId id="356" r:id="rId50"/>
    <p:sldId id="357" r:id="rId51"/>
    <p:sldId id="358" r:id="rId52"/>
    <p:sldId id="359" r:id="rId53"/>
    <p:sldId id="280" r:id="rId54"/>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erri Sappington" initials="TS" lastIdx="6" clrIdx="0">
    <p:extLst>
      <p:ext uri="{19B8F6BF-5375-455C-9EA6-DF929625EA0E}">
        <p15:presenceInfo xmlns:p15="http://schemas.microsoft.com/office/powerpoint/2012/main" userId="S-1-5-21-91553693-3217469846-643312220-361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F81BD"/>
    <a:srgbClr val="D7B561"/>
    <a:srgbClr val="004078"/>
    <a:srgbClr val="013F7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1B18E73-EA11-4E66-9338-260519B05368}" v="52" dt="2019-08-01T13:02:23.32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240" autoAdjust="0"/>
    <p:restoredTop sz="94674"/>
  </p:normalViewPr>
  <p:slideViewPr>
    <p:cSldViewPr snapToGrid="0" snapToObjects="1">
      <p:cViewPr varScale="1">
        <p:scale>
          <a:sx n="74" d="100"/>
          <a:sy n="74" d="100"/>
        </p:scale>
        <p:origin x="84" y="954"/>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notesMaster" Target="notesMasters/notesMaster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54" Type="http://schemas.openxmlformats.org/officeDocument/2006/relationships/slide" Target="slides/slide50.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commentAuthors" Target="commentAuthors.xml"/><Relationship Id="rId61"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handoutMaster" Target="handoutMasters/handoutMaster1.xml"/><Relationship Id="rId64" Type="http://schemas.microsoft.com/office/2015/10/relationships/revisionInfo" Target="revisionInfo.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4EA88646-1901-41DB-9FAF-9A638A7969D1}" type="datetimeFigureOut">
              <a:rPr lang="en-US" smtClean="0"/>
              <a:t>8/15/2019</a:t>
            </a:fld>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F13AF620-6234-4E2D-99F2-520697D50FE1}" type="slidenum">
              <a:rPr lang="en-US" smtClean="0"/>
              <a:t>‹#›</a:t>
            </a:fld>
            <a:endParaRPr lang="en-US"/>
          </a:p>
        </p:txBody>
      </p:sp>
    </p:spTree>
    <p:extLst>
      <p:ext uri="{BB962C8B-B14F-4D97-AF65-F5344CB8AC3E}">
        <p14:creationId xmlns:p14="http://schemas.microsoft.com/office/powerpoint/2010/main" val="8391264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E1CCD718-5C9E-0F41-8F48-4EA387E4022C}" type="datetimeFigureOut">
              <a:rPr lang="en-US" smtClean="0"/>
              <a:t>8/15/2019</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C2AEE2DE-F569-CB47-AE41-C8EBB0F45B6F}" type="slidenum">
              <a:rPr lang="en-US" smtClean="0"/>
              <a:t>‹#›</a:t>
            </a:fld>
            <a:endParaRPr lang="en-US"/>
          </a:p>
        </p:txBody>
      </p:sp>
    </p:spTree>
    <p:extLst>
      <p:ext uri="{BB962C8B-B14F-4D97-AF65-F5344CB8AC3E}">
        <p14:creationId xmlns:p14="http://schemas.microsoft.com/office/powerpoint/2010/main" val="20461468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Screen Shot</a:t>
            </a:r>
          </a:p>
        </p:txBody>
      </p:sp>
      <p:sp>
        <p:nvSpPr>
          <p:cNvPr id="4" name="Slide Number Placeholder 3"/>
          <p:cNvSpPr>
            <a:spLocks noGrp="1"/>
          </p:cNvSpPr>
          <p:nvPr>
            <p:ph type="sldNum" sz="quarter" idx="5"/>
          </p:nvPr>
        </p:nvSpPr>
        <p:spPr/>
        <p:txBody>
          <a:bodyPr/>
          <a:lstStyle/>
          <a:p>
            <a:fld id="{C2AEE2DE-F569-CB47-AE41-C8EBB0F45B6F}" type="slidenum">
              <a:rPr lang="en-US" smtClean="0"/>
              <a:t>11</a:t>
            </a:fld>
            <a:endParaRPr lang="en-US"/>
          </a:p>
        </p:txBody>
      </p:sp>
    </p:spTree>
    <p:extLst>
      <p:ext uri="{BB962C8B-B14F-4D97-AF65-F5344CB8AC3E}">
        <p14:creationId xmlns:p14="http://schemas.microsoft.com/office/powerpoint/2010/main" val="25579976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Screen shots</a:t>
            </a:r>
          </a:p>
        </p:txBody>
      </p:sp>
      <p:sp>
        <p:nvSpPr>
          <p:cNvPr id="4" name="Slide Number Placeholder 3"/>
          <p:cNvSpPr>
            <a:spLocks noGrp="1"/>
          </p:cNvSpPr>
          <p:nvPr>
            <p:ph type="sldNum" sz="quarter" idx="5"/>
          </p:nvPr>
        </p:nvSpPr>
        <p:spPr/>
        <p:txBody>
          <a:bodyPr/>
          <a:lstStyle/>
          <a:p>
            <a:fld id="{C2AEE2DE-F569-CB47-AE41-C8EBB0F45B6F}" type="slidenum">
              <a:rPr lang="en-US" smtClean="0"/>
              <a:t>12</a:t>
            </a:fld>
            <a:endParaRPr lang="en-US"/>
          </a:p>
        </p:txBody>
      </p:sp>
    </p:spTree>
    <p:extLst>
      <p:ext uri="{BB962C8B-B14F-4D97-AF65-F5344CB8AC3E}">
        <p14:creationId xmlns:p14="http://schemas.microsoft.com/office/powerpoint/2010/main" val="35153906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Screen shots</a:t>
            </a:r>
          </a:p>
        </p:txBody>
      </p:sp>
      <p:sp>
        <p:nvSpPr>
          <p:cNvPr id="4" name="Slide Number Placeholder 3"/>
          <p:cNvSpPr>
            <a:spLocks noGrp="1"/>
          </p:cNvSpPr>
          <p:nvPr>
            <p:ph type="sldNum" sz="quarter" idx="5"/>
          </p:nvPr>
        </p:nvSpPr>
        <p:spPr/>
        <p:txBody>
          <a:bodyPr/>
          <a:lstStyle/>
          <a:p>
            <a:fld id="{C2AEE2DE-F569-CB47-AE41-C8EBB0F45B6F}" type="slidenum">
              <a:rPr lang="en-US" smtClean="0"/>
              <a:t>13</a:t>
            </a:fld>
            <a:endParaRPr lang="en-US"/>
          </a:p>
        </p:txBody>
      </p:sp>
    </p:spTree>
    <p:extLst>
      <p:ext uri="{BB962C8B-B14F-4D97-AF65-F5344CB8AC3E}">
        <p14:creationId xmlns:p14="http://schemas.microsoft.com/office/powerpoint/2010/main" val="19650942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2AEE2DE-F569-CB47-AE41-C8EBB0F45B6F}" type="slidenum">
              <a:rPr lang="en-US" smtClean="0"/>
              <a:t>37</a:t>
            </a:fld>
            <a:endParaRPr lang="en-US"/>
          </a:p>
        </p:txBody>
      </p:sp>
    </p:spTree>
    <p:extLst>
      <p:ext uri="{BB962C8B-B14F-4D97-AF65-F5344CB8AC3E}">
        <p14:creationId xmlns:p14="http://schemas.microsoft.com/office/powerpoint/2010/main" val="5666472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87B8E64-DDDF-4BE6-A762-DABD56B8A88E}" type="slidenum">
              <a:rPr lang="en-US" smtClean="0"/>
              <a:pPr/>
              <a:t>50</a:t>
            </a:fld>
            <a:endParaRPr lang="en-US"/>
          </a:p>
        </p:txBody>
      </p:sp>
    </p:spTree>
    <p:extLst>
      <p:ext uri="{BB962C8B-B14F-4D97-AF65-F5344CB8AC3E}">
        <p14:creationId xmlns:p14="http://schemas.microsoft.com/office/powerpoint/2010/main" val="352588080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81707" y="3446399"/>
            <a:ext cx="11834447" cy="1713781"/>
          </a:xfrm>
        </p:spPr>
        <p:txBody>
          <a:bodyPr anchor="b"/>
          <a:lstStyle>
            <a:lvl1pPr algn="ctr">
              <a:defRPr sz="6000">
                <a:solidFill>
                  <a:schemeClr val="bg1"/>
                </a:solidFill>
                <a:latin typeface="Vollkorn" charset="0"/>
                <a:ea typeface="Vollkorn" charset="0"/>
                <a:cs typeface="Vollkorn" charset="0"/>
              </a:defRPr>
            </a:lvl1pPr>
          </a:lstStyle>
          <a:p>
            <a:r>
              <a:rPr lang="en-US" dirty="0"/>
              <a:t>Click to edit Master title style</a:t>
            </a:r>
          </a:p>
        </p:txBody>
      </p:sp>
      <p:sp>
        <p:nvSpPr>
          <p:cNvPr id="3" name="Subtitle 2"/>
          <p:cNvSpPr>
            <a:spLocks noGrp="1"/>
          </p:cNvSpPr>
          <p:nvPr>
            <p:ph type="subTitle" idx="1"/>
          </p:nvPr>
        </p:nvSpPr>
        <p:spPr>
          <a:xfrm>
            <a:off x="2661137" y="5292663"/>
            <a:ext cx="6875585" cy="416477"/>
          </a:xfrm>
        </p:spPr>
        <p:txBody>
          <a:bodyPr/>
          <a:lstStyle>
            <a:lvl1pPr marL="0" indent="0" algn="ctr">
              <a:buNone/>
              <a:defRPr sz="2400">
                <a:solidFill>
                  <a:schemeClr val="bg1"/>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
        <p:nvSpPr>
          <p:cNvPr id="4" name="Date Placeholder 3"/>
          <p:cNvSpPr>
            <a:spLocks noGrp="1"/>
          </p:cNvSpPr>
          <p:nvPr>
            <p:ph type="dt" sz="half" idx="10"/>
          </p:nvPr>
        </p:nvSpPr>
        <p:spPr>
          <a:xfrm>
            <a:off x="4727328" y="5841623"/>
            <a:ext cx="2743200" cy="365125"/>
          </a:xfrm>
          <a:prstGeom prst="rect">
            <a:avLst/>
          </a:prstGeom>
        </p:spPr>
        <p:txBody>
          <a:bodyPr/>
          <a:lstStyle>
            <a:lvl1pPr algn="ctr">
              <a:defRPr sz="1600" i="1">
                <a:solidFill>
                  <a:schemeClr val="bg1"/>
                </a:solidFill>
              </a:defRPr>
            </a:lvl1pPr>
          </a:lstStyle>
          <a:p>
            <a:endParaRPr lang="en-US"/>
          </a:p>
        </p:txBody>
      </p:sp>
    </p:spTree>
    <p:extLst>
      <p:ext uri="{BB962C8B-B14F-4D97-AF65-F5344CB8AC3E}">
        <p14:creationId xmlns:p14="http://schemas.microsoft.com/office/powerpoint/2010/main" val="4672792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16630861-4318-414B-8E21-CA5F03E7BD41}" type="slidenum">
              <a:rPr lang="en-US" smtClean="0"/>
              <a:t>‹#›</a:t>
            </a:fld>
            <a:endParaRPr lang="en-US"/>
          </a:p>
        </p:txBody>
      </p:sp>
    </p:spTree>
    <p:extLst>
      <p:ext uri="{BB962C8B-B14F-4D97-AF65-F5344CB8AC3E}">
        <p14:creationId xmlns:p14="http://schemas.microsoft.com/office/powerpoint/2010/main" val="11078437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75138" y="1709742"/>
            <a:ext cx="11393351" cy="2852737"/>
          </a:xfrm>
        </p:spPr>
        <p:txBody>
          <a:bodyPr anchor="b"/>
          <a:lstStyle>
            <a:lvl1pPr>
              <a:defRPr sz="6000"/>
            </a:lvl1pPr>
          </a:lstStyle>
          <a:p>
            <a:r>
              <a:rPr lang="en-US" dirty="0"/>
              <a:t>Click to edit Master title style</a:t>
            </a:r>
          </a:p>
        </p:txBody>
      </p:sp>
      <p:sp>
        <p:nvSpPr>
          <p:cNvPr id="3" name="Text Placeholder 2"/>
          <p:cNvSpPr>
            <a:spLocks noGrp="1"/>
          </p:cNvSpPr>
          <p:nvPr>
            <p:ph type="body" idx="1"/>
          </p:nvPr>
        </p:nvSpPr>
        <p:spPr>
          <a:xfrm>
            <a:off x="375139" y="4589466"/>
            <a:ext cx="11393351" cy="932104"/>
          </a:xfr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Master text styles</a:t>
            </a:r>
          </a:p>
        </p:txBody>
      </p:sp>
      <p:sp>
        <p:nvSpPr>
          <p:cNvPr id="6" name="Slide Number Placeholder 5"/>
          <p:cNvSpPr>
            <a:spLocks noGrp="1"/>
          </p:cNvSpPr>
          <p:nvPr>
            <p:ph type="sldNum" sz="quarter" idx="12"/>
          </p:nvPr>
        </p:nvSpPr>
        <p:spPr/>
        <p:txBody>
          <a:bodyPr/>
          <a:lstStyle/>
          <a:p>
            <a:fld id="{16630861-4318-414B-8E21-CA5F03E7BD41}" type="slidenum">
              <a:rPr lang="en-US" smtClean="0"/>
              <a:t>‹#›</a:t>
            </a:fld>
            <a:endParaRPr lang="en-US"/>
          </a:p>
        </p:txBody>
      </p:sp>
    </p:spTree>
    <p:extLst>
      <p:ext uri="{BB962C8B-B14F-4D97-AF65-F5344CB8AC3E}">
        <p14:creationId xmlns:p14="http://schemas.microsoft.com/office/powerpoint/2010/main" val="8467203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98585" y="1778735"/>
            <a:ext cx="5486400" cy="3965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83570" y="1778735"/>
            <a:ext cx="5484919" cy="3965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2"/>
          </p:nvPr>
        </p:nvSpPr>
        <p:spPr/>
        <p:txBody>
          <a:bodyPr/>
          <a:lstStyle/>
          <a:p>
            <a:fld id="{16630861-4318-414B-8E21-CA5F03E7BD41}" type="slidenum">
              <a:rPr lang="en-US" smtClean="0"/>
              <a:t>‹#›</a:t>
            </a:fld>
            <a:endParaRPr lang="en-US"/>
          </a:p>
        </p:txBody>
      </p:sp>
    </p:spTree>
    <p:extLst>
      <p:ext uri="{BB962C8B-B14F-4D97-AF65-F5344CB8AC3E}">
        <p14:creationId xmlns:p14="http://schemas.microsoft.com/office/powerpoint/2010/main" val="16026807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98586" y="1681163"/>
            <a:ext cx="5486033"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398586" y="2505075"/>
            <a:ext cx="5486033" cy="33212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283569" y="1681163"/>
            <a:ext cx="5486403"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83569" y="2505075"/>
            <a:ext cx="5486403" cy="33212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p:cNvSpPr>
            <a:spLocks noGrp="1"/>
          </p:cNvSpPr>
          <p:nvPr>
            <p:ph type="sldNum" sz="quarter" idx="12"/>
          </p:nvPr>
        </p:nvSpPr>
        <p:spPr/>
        <p:txBody>
          <a:bodyPr/>
          <a:lstStyle/>
          <a:p>
            <a:fld id="{16630861-4318-414B-8E21-CA5F03E7BD41}" type="slidenum">
              <a:rPr lang="en-US" smtClean="0"/>
              <a:t>‹#›</a:t>
            </a:fld>
            <a:endParaRPr lang="en-US"/>
          </a:p>
        </p:txBody>
      </p:sp>
      <p:sp>
        <p:nvSpPr>
          <p:cNvPr id="11" name="Title 1"/>
          <p:cNvSpPr>
            <a:spLocks noGrp="1"/>
          </p:cNvSpPr>
          <p:nvPr>
            <p:ph type="title"/>
          </p:nvPr>
        </p:nvSpPr>
        <p:spPr>
          <a:xfrm>
            <a:off x="398586" y="143748"/>
            <a:ext cx="11369903" cy="1400159"/>
          </a:xfrm>
        </p:spPr>
        <p:txBody>
          <a:bodyPr/>
          <a:lstStyle/>
          <a:p>
            <a:r>
              <a:rPr lang="en-US"/>
              <a:t>Click to edit Master title style</a:t>
            </a:r>
          </a:p>
        </p:txBody>
      </p:sp>
    </p:spTree>
    <p:extLst>
      <p:ext uri="{BB962C8B-B14F-4D97-AF65-F5344CB8AC3E}">
        <p14:creationId xmlns:p14="http://schemas.microsoft.com/office/powerpoint/2010/main" val="3687540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Slide Number Placeholder 4"/>
          <p:cNvSpPr>
            <a:spLocks noGrp="1"/>
          </p:cNvSpPr>
          <p:nvPr>
            <p:ph type="sldNum" sz="quarter" idx="12"/>
          </p:nvPr>
        </p:nvSpPr>
        <p:spPr/>
        <p:txBody>
          <a:bodyPr/>
          <a:lstStyle/>
          <a:p>
            <a:fld id="{16630861-4318-414B-8E21-CA5F03E7BD41}" type="slidenum">
              <a:rPr lang="en-US" smtClean="0"/>
              <a:t>‹#›</a:t>
            </a:fld>
            <a:endParaRPr lang="en-US"/>
          </a:p>
        </p:txBody>
      </p:sp>
    </p:spTree>
    <p:extLst>
      <p:ext uri="{BB962C8B-B14F-4D97-AF65-F5344CB8AC3E}">
        <p14:creationId xmlns:p14="http://schemas.microsoft.com/office/powerpoint/2010/main" val="115299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6630861-4318-414B-8E21-CA5F03E7BD41}" type="slidenum">
              <a:rPr lang="en-US" smtClean="0"/>
              <a:t>‹#›</a:t>
            </a:fld>
            <a:endParaRPr lang="en-US"/>
          </a:p>
        </p:txBody>
      </p:sp>
    </p:spTree>
    <p:extLst>
      <p:ext uri="{BB962C8B-B14F-4D97-AF65-F5344CB8AC3E}">
        <p14:creationId xmlns:p14="http://schemas.microsoft.com/office/powerpoint/2010/main" val="5097531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45478" y="457200"/>
            <a:ext cx="4572733"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334000" y="987429"/>
            <a:ext cx="6434488"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45478" y="2057400"/>
            <a:ext cx="4572733"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fld id="{16630861-4318-414B-8E21-CA5F03E7BD41}" type="slidenum">
              <a:rPr lang="en-US" smtClean="0"/>
              <a:t>‹#›</a:t>
            </a:fld>
            <a:endParaRPr lang="en-US"/>
          </a:p>
        </p:txBody>
      </p:sp>
    </p:spTree>
    <p:extLst>
      <p:ext uri="{BB962C8B-B14F-4D97-AF65-F5344CB8AC3E}">
        <p14:creationId xmlns:p14="http://schemas.microsoft.com/office/powerpoint/2010/main" val="11093443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5334000" y="987431"/>
            <a:ext cx="6434488" cy="4873625"/>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en-US"/>
              <a:t>Drag picture to placeholder or click icon to add</a:t>
            </a:r>
          </a:p>
        </p:txBody>
      </p:sp>
      <p:sp>
        <p:nvSpPr>
          <p:cNvPr id="7" name="Slide Number Placeholder 6"/>
          <p:cNvSpPr>
            <a:spLocks noGrp="1"/>
          </p:cNvSpPr>
          <p:nvPr>
            <p:ph type="sldNum" sz="quarter" idx="12"/>
          </p:nvPr>
        </p:nvSpPr>
        <p:spPr/>
        <p:txBody>
          <a:bodyPr/>
          <a:lstStyle/>
          <a:p>
            <a:fld id="{16630861-4318-414B-8E21-CA5F03E7BD41}" type="slidenum">
              <a:rPr lang="en-US" smtClean="0"/>
              <a:t>‹#›</a:t>
            </a:fld>
            <a:endParaRPr lang="en-US"/>
          </a:p>
        </p:txBody>
      </p:sp>
      <p:sp>
        <p:nvSpPr>
          <p:cNvPr id="10" name="Title 1"/>
          <p:cNvSpPr>
            <a:spLocks noGrp="1"/>
          </p:cNvSpPr>
          <p:nvPr>
            <p:ph type="title"/>
          </p:nvPr>
        </p:nvSpPr>
        <p:spPr>
          <a:xfrm>
            <a:off x="445478" y="457200"/>
            <a:ext cx="4572733" cy="1600200"/>
          </a:xfrm>
        </p:spPr>
        <p:txBody>
          <a:bodyPr anchor="b"/>
          <a:lstStyle>
            <a:lvl1pPr>
              <a:defRPr sz="3200"/>
            </a:lvl1pPr>
          </a:lstStyle>
          <a:p>
            <a:r>
              <a:rPr lang="en-US"/>
              <a:t>Click to edit Master title style</a:t>
            </a:r>
          </a:p>
        </p:txBody>
      </p:sp>
      <p:sp>
        <p:nvSpPr>
          <p:cNvPr id="11" name="Text Placeholder 3"/>
          <p:cNvSpPr>
            <a:spLocks noGrp="1"/>
          </p:cNvSpPr>
          <p:nvPr>
            <p:ph type="body" sz="half" idx="2"/>
          </p:nvPr>
        </p:nvSpPr>
        <p:spPr>
          <a:xfrm>
            <a:off x="445478" y="2057400"/>
            <a:ext cx="4572733"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Tree>
    <p:extLst>
      <p:ext uri="{BB962C8B-B14F-4D97-AF65-F5344CB8AC3E}">
        <p14:creationId xmlns:p14="http://schemas.microsoft.com/office/powerpoint/2010/main" val="2973327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16630861-4318-414B-8E21-CA5F03E7BD41}" type="slidenum">
              <a:rPr lang="en-US" smtClean="0"/>
              <a:t>‹#›</a:t>
            </a:fld>
            <a:endParaRPr lang="en-US"/>
          </a:p>
        </p:txBody>
      </p:sp>
    </p:spTree>
    <p:extLst>
      <p:ext uri="{BB962C8B-B14F-4D97-AF65-F5344CB8AC3E}">
        <p14:creationId xmlns:p14="http://schemas.microsoft.com/office/powerpoint/2010/main" val="769146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39590" y="365127"/>
            <a:ext cx="2628900" cy="547296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365127"/>
            <a:ext cx="8529989" cy="547296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16630861-4318-414B-8E21-CA5F03E7BD41}" type="slidenum">
              <a:rPr lang="en-US" smtClean="0"/>
              <a:t>‹#›</a:t>
            </a:fld>
            <a:endParaRPr lang="en-US"/>
          </a:p>
        </p:txBody>
      </p:sp>
    </p:spTree>
    <p:extLst>
      <p:ext uri="{BB962C8B-B14F-4D97-AF65-F5344CB8AC3E}">
        <p14:creationId xmlns:p14="http://schemas.microsoft.com/office/powerpoint/2010/main" val="20661952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98586" y="143748"/>
            <a:ext cx="11369903" cy="1400159"/>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398586" y="1723293"/>
            <a:ext cx="11369903" cy="414996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4"/>
          </p:nvPr>
        </p:nvSpPr>
        <p:spPr>
          <a:xfrm>
            <a:off x="10596181" y="6356354"/>
            <a:ext cx="1172307" cy="365125"/>
          </a:xfrm>
          <a:prstGeom prst="rect">
            <a:avLst/>
          </a:prstGeom>
        </p:spPr>
        <p:txBody>
          <a:bodyPr vert="horz" lIns="91440" tIns="45720" rIns="91440" bIns="45720" rtlCol="0" anchor="ctr"/>
          <a:lstStyle>
            <a:lvl1pPr algn="ctr">
              <a:defRPr sz="1400" b="1" i="0">
                <a:solidFill>
                  <a:schemeClr val="bg1"/>
                </a:solidFill>
                <a:latin typeface="Fira Sans Ultra" charset="0"/>
                <a:ea typeface="Fira Sans Ultra" charset="0"/>
                <a:cs typeface="Fira Sans Ultra" charset="0"/>
              </a:defRPr>
            </a:lvl1pPr>
          </a:lstStyle>
          <a:p>
            <a:fld id="{16630861-4318-414B-8E21-CA5F03E7BD41}" type="slidenum">
              <a:rPr lang="en-US" smtClean="0"/>
              <a:pPr/>
              <a:t>‹#›</a:t>
            </a:fld>
            <a:endParaRPr lang="en-US"/>
          </a:p>
        </p:txBody>
      </p:sp>
    </p:spTree>
    <p:extLst>
      <p:ext uri="{BB962C8B-B14F-4D97-AF65-F5344CB8AC3E}">
        <p14:creationId xmlns:p14="http://schemas.microsoft.com/office/powerpoint/2010/main" val="12338055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p:txStyles>
    <p:titleStyle>
      <a:lvl1pPr algn="l" defTabSz="914377" rtl="0" eaLnBrk="1" latinLnBrk="0" hangingPunct="1">
        <a:lnSpc>
          <a:spcPct val="90000"/>
        </a:lnSpc>
        <a:spcBef>
          <a:spcPct val="0"/>
        </a:spcBef>
        <a:buNone/>
        <a:defRPr sz="4400" kern="1200">
          <a:solidFill>
            <a:srgbClr val="004071"/>
          </a:solidFill>
          <a:latin typeface="Vollkorn" charset="0"/>
          <a:ea typeface="Vollkorn" charset="0"/>
          <a:cs typeface="Vollkorn" charset="0"/>
        </a:defRPr>
      </a:lvl1pPr>
    </p:titleStyle>
    <p:bodyStyle>
      <a:lvl1pPr marL="228594" indent="-228594" algn="l" defTabSz="914377" rtl="0" eaLnBrk="1" latinLnBrk="0" hangingPunct="1">
        <a:lnSpc>
          <a:spcPct val="90000"/>
        </a:lnSpc>
        <a:spcBef>
          <a:spcPts val="1000"/>
        </a:spcBef>
        <a:buFont typeface="Arial"/>
        <a:buChar char="•"/>
        <a:defRPr sz="2800" kern="1200">
          <a:solidFill>
            <a:srgbClr val="60636B"/>
          </a:solidFill>
          <a:latin typeface="Fira Sans" charset="0"/>
          <a:ea typeface="Fira Sans" charset="0"/>
          <a:cs typeface="Fira Sans" charset="0"/>
        </a:defRPr>
      </a:lvl1pPr>
      <a:lvl2pPr marL="685783" indent="-228594" algn="l" defTabSz="914377" rtl="0" eaLnBrk="1" latinLnBrk="0" hangingPunct="1">
        <a:lnSpc>
          <a:spcPct val="90000"/>
        </a:lnSpc>
        <a:spcBef>
          <a:spcPts val="500"/>
        </a:spcBef>
        <a:buFont typeface="Arial"/>
        <a:buChar char="•"/>
        <a:defRPr sz="2400" kern="1200">
          <a:solidFill>
            <a:srgbClr val="60636B"/>
          </a:solidFill>
          <a:latin typeface="Fira Sans" charset="0"/>
          <a:ea typeface="Fira Sans" charset="0"/>
          <a:cs typeface="Fira Sans" charset="0"/>
        </a:defRPr>
      </a:lvl2pPr>
      <a:lvl3pPr marL="1142971" indent="-228594" algn="l" defTabSz="914377" rtl="0" eaLnBrk="1" latinLnBrk="0" hangingPunct="1">
        <a:lnSpc>
          <a:spcPct val="90000"/>
        </a:lnSpc>
        <a:spcBef>
          <a:spcPts val="500"/>
        </a:spcBef>
        <a:buFont typeface="Arial"/>
        <a:buChar char="•"/>
        <a:defRPr sz="2000" kern="1200">
          <a:solidFill>
            <a:srgbClr val="60636B"/>
          </a:solidFill>
          <a:latin typeface="Fira Sans" charset="0"/>
          <a:ea typeface="Fira Sans" charset="0"/>
          <a:cs typeface="Fira Sans" charset="0"/>
        </a:defRPr>
      </a:lvl3pPr>
      <a:lvl4pPr marL="1600160" indent="-228594" algn="l" defTabSz="914377" rtl="0" eaLnBrk="1" latinLnBrk="0" hangingPunct="1">
        <a:lnSpc>
          <a:spcPct val="90000"/>
        </a:lnSpc>
        <a:spcBef>
          <a:spcPts val="500"/>
        </a:spcBef>
        <a:buFont typeface="Arial"/>
        <a:buChar char="•"/>
        <a:defRPr sz="1800" kern="1200">
          <a:solidFill>
            <a:srgbClr val="60636B"/>
          </a:solidFill>
          <a:latin typeface="Fira Sans" charset="0"/>
          <a:ea typeface="Fira Sans" charset="0"/>
          <a:cs typeface="Fira Sans" charset="0"/>
        </a:defRPr>
      </a:lvl4pPr>
      <a:lvl5pPr marL="2057349" indent="-228594" algn="l" defTabSz="914377" rtl="0" eaLnBrk="1" latinLnBrk="0" hangingPunct="1">
        <a:lnSpc>
          <a:spcPct val="90000"/>
        </a:lnSpc>
        <a:spcBef>
          <a:spcPts val="500"/>
        </a:spcBef>
        <a:buFont typeface="Arial"/>
        <a:buChar char="•"/>
        <a:defRPr sz="1800" kern="1200">
          <a:solidFill>
            <a:srgbClr val="60636B"/>
          </a:solidFill>
          <a:latin typeface="Fira Sans" charset="0"/>
          <a:ea typeface="Fira Sans" charset="0"/>
          <a:cs typeface="Fira Sans" charset="0"/>
        </a:defRPr>
      </a:lvl5pPr>
      <a:lvl6pPr marL="2514537"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3.m4a"/><Relationship Id="rId1" Type="http://schemas.microsoft.com/office/2007/relationships/media" Target="../media/media3.m4a"/><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audio" Target="../media/media4.m4a"/><Relationship Id="rId1" Type="http://schemas.microsoft.com/office/2007/relationships/media" Target="../media/media4.m4a"/><Relationship Id="rId5" Type="http://schemas.openxmlformats.org/officeDocument/2006/relationships/image" Target="../media/image3.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audio" Target="../media/media5.m4a"/><Relationship Id="rId1" Type="http://schemas.microsoft.com/office/2007/relationships/media" Target="../media/media5.m4a"/><Relationship Id="rId5" Type="http://schemas.openxmlformats.org/officeDocument/2006/relationships/image" Target="../media/image3.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4a"/><Relationship Id="rId1" Type="http://schemas.microsoft.com/office/2007/relationships/media" Target="../media/media6.m4a"/><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m4a"/><Relationship Id="rId1" Type="http://schemas.microsoft.com/office/2007/relationships/media" Target="../media/media7.m4a"/><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m4a"/><Relationship Id="rId1" Type="http://schemas.microsoft.com/office/2007/relationships/media" Target="../media/media8.m4a"/><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m4a"/><Relationship Id="rId1" Type="http://schemas.microsoft.com/office/2007/relationships/media" Target="../media/media9.m4a"/><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m4a"/><Relationship Id="rId1" Type="http://schemas.microsoft.com/office/2007/relationships/media" Target="../media/media10.m4a"/><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image" Target="../media/image3.png"/><Relationship Id="rId5" Type="http://schemas.openxmlformats.org/officeDocument/2006/relationships/image" Target="../media/image6.png"/><Relationship Id="rId4" Type="http://schemas.openxmlformats.org/officeDocument/2006/relationships/notesSlide" Target="../notesSlides/notesSlide1.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m4a"/><Relationship Id="rId1" Type="http://schemas.microsoft.com/office/2007/relationships/media" Target="../media/media12.m4a"/><Relationship Id="rId6" Type="http://schemas.openxmlformats.org/officeDocument/2006/relationships/image" Target="../media/image3.png"/><Relationship Id="rId5" Type="http://schemas.openxmlformats.org/officeDocument/2006/relationships/image" Target="../media/image7.png"/><Relationship Id="rId4" Type="http://schemas.openxmlformats.org/officeDocument/2006/relationships/notesSlide" Target="../notesSlides/notesSlide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m4a"/><Relationship Id="rId1" Type="http://schemas.microsoft.com/office/2007/relationships/media" Target="../media/media13.m4a"/><Relationship Id="rId6" Type="http://schemas.openxmlformats.org/officeDocument/2006/relationships/image" Target="../media/image3.png"/><Relationship Id="rId5" Type="http://schemas.openxmlformats.org/officeDocument/2006/relationships/image" Target="../media/image8.png"/><Relationship Id="rId4" Type="http://schemas.openxmlformats.org/officeDocument/2006/relationships/notesSlide" Target="../notesSlides/notesSlide3.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4.m4a"/><Relationship Id="rId1" Type="http://schemas.microsoft.com/office/2007/relationships/media" Target="../media/media14.m4a"/><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m4a"/><Relationship Id="rId1" Type="http://schemas.microsoft.com/office/2007/relationships/media" Target="../media/media15.m4a"/><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6.m4a"/><Relationship Id="rId1" Type="http://schemas.microsoft.com/office/2007/relationships/media" Target="../media/media16.m4a"/><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7.m4a"/><Relationship Id="rId1" Type="http://schemas.microsoft.com/office/2007/relationships/media" Target="../media/media17.m4a"/><Relationship Id="rId5" Type="http://schemas.openxmlformats.org/officeDocument/2006/relationships/image" Target="../media/image3.png"/><Relationship Id="rId4" Type="http://schemas.openxmlformats.org/officeDocument/2006/relationships/image" Target="../media/image9.jpe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8.m4a"/><Relationship Id="rId1" Type="http://schemas.microsoft.com/office/2007/relationships/media" Target="../media/media18.m4a"/><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9.m4a"/><Relationship Id="rId1" Type="http://schemas.microsoft.com/office/2007/relationships/media" Target="../media/media19.m4a"/><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0.m4a"/><Relationship Id="rId1" Type="http://schemas.microsoft.com/office/2007/relationships/media" Target="../media/media20.m4a"/><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1.m4a"/><Relationship Id="rId1" Type="http://schemas.microsoft.com/office/2007/relationships/media" Target="../media/media21.m4a"/><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2.m4a"/><Relationship Id="rId1" Type="http://schemas.microsoft.com/office/2007/relationships/media" Target="../media/media22.m4a"/><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23.m4a"/><Relationship Id="rId1" Type="http://schemas.microsoft.com/office/2007/relationships/media" Target="../media/media23.m4a"/><Relationship Id="rId4" Type="http://schemas.openxmlformats.org/officeDocument/2006/relationships/image" Target="../media/image3.png"/></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4.m4a"/><Relationship Id="rId1" Type="http://schemas.microsoft.com/office/2007/relationships/media" Target="../media/media24.m4a"/><Relationship Id="rId4" Type="http://schemas.openxmlformats.org/officeDocument/2006/relationships/image" Target="../media/image3.png"/></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5.m4a"/><Relationship Id="rId1" Type="http://schemas.microsoft.com/office/2007/relationships/media" Target="../media/media25.m4a"/><Relationship Id="rId4" Type="http://schemas.openxmlformats.org/officeDocument/2006/relationships/image" Target="../media/image3.png"/></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6.m4a"/><Relationship Id="rId1" Type="http://schemas.microsoft.com/office/2007/relationships/media" Target="../media/media26.m4a"/><Relationship Id="rId4" Type="http://schemas.openxmlformats.org/officeDocument/2006/relationships/image" Target="../media/image3.png"/></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7.m4a"/><Relationship Id="rId1" Type="http://schemas.microsoft.com/office/2007/relationships/media" Target="../media/media27.m4a"/><Relationship Id="rId5" Type="http://schemas.openxmlformats.org/officeDocument/2006/relationships/image" Target="../media/image3.png"/><Relationship Id="rId4" Type="http://schemas.openxmlformats.org/officeDocument/2006/relationships/image" Target="../media/image10.png"/></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28.m4a"/><Relationship Id="rId1" Type="http://schemas.microsoft.com/office/2007/relationships/media" Target="../media/media28.m4a"/><Relationship Id="rId4" Type="http://schemas.openxmlformats.org/officeDocument/2006/relationships/image" Target="../media/image3.png"/></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9.m4a"/><Relationship Id="rId1" Type="http://schemas.microsoft.com/office/2007/relationships/media" Target="../media/media29.m4a"/><Relationship Id="rId4" Type="http://schemas.openxmlformats.org/officeDocument/2006/relationships/image" Target="../media/image3.png"/></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0.m4a"/><Relationship Id="rId1" Type="http://schemas.microsoft.com/office/2007/relationships/media" Target="../media/media30.m4a"/><Relationship Id="rId5" Type="http://schemas.openxmlformats.org/officeDocument/2006/relationships/image" Target="../media/image3.png"/><Relationship Id="rId4" Type="http://schemas.openxmlformats.org/officeDocument/2006/relationships/image" Target="../media/image11.png"/></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1.m4a"/><Relationship Id="rId1" Type="http://schemas.microsoft.com/office/2007/relationships/media" Target="../media/media31.m4a"/><Relationship Id="rId4" Type="http://schemas.openxmlformats.org/officeDocument/2006/relationships/image" Target="../media/image3.png"/></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2.m4a"/><Relationship Id="rId1" Type="http://schemas.microsoft.com/office/2007/relationships/media" Target="../media/media32.m4a"/><Relationship Id="rId4" Type="http://schemas.openxmlformats.org/officeDocument/2006/relationships/image" Target="../media/image3.png"/></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3.m4a"/><Relationship Id="rId1" Type="http://schemas.microsoft.com/office/2007/relationships/media" Target="../media/media33.m4a"/><Relationship Id="rId4" Type="http://schemas.openxmlformats.org/officeDocument/2006/relationships/image" Target="../media/image3.png"/></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4.m4a"/><Relationship Id="rId1" Type="http://schemas.microsoft.com/office/2007/relationships/media" Target="../media/media34.m4a"/><Relationship Id="rId4" Type="http://schemas.openxmlformats.org/officeDocument/2006/relationships/image" Target="../media/image3.png"/></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5.m4a"/><Relationship Id="rId1" Type="http://schemas.microsoft.com/office/2007/relationships/media" Target="../media/media35.m4a"/><Relationship Id="rId4" Type="http://schemas.openxmlformats.org/officeDocument/2006/relationships/image" Target="../media/image3.png"/></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6.m4a"/><Relationship Id="rId1" Type="http://schemas.microsoft.com/office/2007/relationships/media" Target="../media/media36.m4a"/><Relationship Id="rId4" Type="http://schemas.openxmlformats.org/officeDocument/2006/relationships/image" Target="../media/image3.png"/></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7.m4a"/><Relationship Id="rId1" Type="http://schemas.microsoft.com/office/2007/relationships/media" Target="../media/media37.m4a"/><Relationship Id="rId5" Type="http://schemas.openxmlformats.org/officeDocument/2006/relationships/image" Target="../media/image3.png"/><Relationship Id="rId4" Type="http://schemas.openxmlformats.org/officeDocument/2006/relationships/notesSlide" Target="../notesSlides/notesSlide4.xml"/></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8.m4a"/><Relationship Id="rId1" Type="http://schemas.microsoft.com/office/2007/relationships/media" Target="../media/media38.m4a"/><Relationship Id="rId4" Type="http://schemas.openxmlformats.org/officeDocument/2006/relationships/image" Target="../media/image3.png"/></Relationships>
</file>

<file path=ppt/slides/_rels/slide3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9.m4a"/><Relationship Id="rId1" Type="http://schemas.microsoft.com/office/2007/relationships/media" Target="../media/media39.m4a"/><Relationship Id="rId4" Type="http://schemas.openxmlformats.org/officeDocument/2006/relationships/image" Target="../media/image3.png"/></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0.m4a"/><Relationship Id="rId1" Type="http://schemas.microsoft.com/office/2007/relationships/media" Target="../media/media40.m4a"/><Relationship Id="rId4" Type="http://schemas.openxmlformats.org/officeDocument/2006/relationships/image" Target="../media/image3.png"/></Relationships>
</file>

<file path=ppt/slides/_rels/slide4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1.m4a"/><Relationship Id="rId1" Type="http://schemas.microsoft.com/office/2007/relationships/media" Target="../media/media41.m4a"/><Relationship Id="rId4" Type="http://schemas.openxmlformats.org/officeDocument/2006/relationships/image" Target="../media/image3.png"/></Relationships>
</file>

<file path=ppt/slides/_rels/slide4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2.m4a"/><Relationship Id="rId1" Type="http://schemas.microsoft.com/office/2007/relationships/media" Target="../media/media42.m4a"/><Relationship Id="rId4" Type="http://schemas.openxmlformats.org/officeDocument/2006/relationships/image" Target="../media/image3.png"/></Relationships>
</file>

<file path=ppt/slides/_rels/slide4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3.m4a"/><Relationship Id="rId1" Type="http://schemas.microsoft.com/office/2007/relationships/media" Target="../media/media43.m4a"/><Relationship Id="rId4" Type="http://schemas.openxmlformats.org/officeDocument/2006/relationships/image" Target="../media/image3.png"/></Relationships>
</file>

<file path=ppt/slides/_rels/slide4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4.m4a"/><Relationship Id="rId1" Type="http://schemas.microsoft.com/office/2007/relationships/media" Target="../media/media44.m4a"/><Relationship Id="rId4" Type="http://schemas.openxmlformats.org/officeDocument/2006/relationships/image" Target="../media/image3.png"/></Relationships>
</file>

<file path=ppt/slides/_rels/slide4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5.m4a"/><Relationship Id="rId1" Type="http://schemas.microsoft.com/office/2007/relationships/media" Target="../media/media45.m4a"/><Relationship Id="rId4" Type="http://schemas.openxmlformats.org/officeDocument/2006/relationships/image" Target="../media/image3.png"/></Relationships>
</file>

<file path=ppt/slides/_rels/slide4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6.m4a"/><Relationship Id="rId1" Type="http://schemas.microsoft.com/office/2007/relationships/media" Target="../media/media46.m4a"/><Relationship Id="rId4" Type="http://schemas.openxmlformats.org/officeDocument/2006/relationships/image" Target="../media/image3.png"/></Relationships>
</file>

<file path=ppt/slides/_rels/slide4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7.m4a"/><Relationship Id="rId1" Type="http://schemas.microsoft.com/office/2007/relationships/media" Target="../media/media47.m4a"/><Relationship Id="rId4" Type="http://schemas.openxmlformats.org/officeDocument/2006/relationships/image" Target="../media/image3.png"/></Relationships>
</file>

<file path=ppt/slides/_rels/slide4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8.m4a"/><Relationship Id="rId1" Type="http://schemas.microsoft.com/office/2007/relationships/media" Target="../media/media48.m4a"/><Relationship Id="rId5" Type="http://schemas.openxmlformats.org/officeDocument/2006/relationships/image" Target="../media/image3.png"/><Relationship Id="rId4" Type="http://schemas.openxmlformats.org/officeDocument/2006/relationships/hyperlink" Target="http://www.fedex.com/" TargetMode="External"/></Relationships>
</file>

<file path=ppt/slides/_rels/slide4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9.m4a"/><Relationship Id="rId1" Type="http://schemas.microsoft.com/office/2007/relationships/media" Target="../media/media49.m4a"/><Relationship Id="rId4" Type="http://schemas.openxmlformats.org/officeDocument/2006/relationships/image" Target="../media/image3.png"/></Relationships>
</file>

<file path=ppt/slides/_rels/slide5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0.m4a"/><Relationship Id="rId1" Type="http://schemas.microsoft.com/office/2007/relationships/media" Target="../media/media50.m4a"/><Relationship Id="rId6" Type="http://schemas.openxmlformats.org/officeDocument/2006/relationships/image" Target="../media/image3.png"/><Relationship Id="rId5" Type="http://schemas.openxmlformats.org/officeDocument/2006/relationships/image" Target="../media/image12.wmf"/><Relationship Id="rId4" Type="http://schemas.openxmlformats.org/officeDocument/2006/relationships/notesSlide" Target="../notesSlides/notesSlide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81707" y="3446398"/>
            <a:ext cx="11834447" cy="1137479"/>
          </a:xfrm>
        </p:spPr>
        <p:txBody>
          <a:bodyPr>
            <a:noAutofit/>
          </a:bodyPr>
          <a:lstStyle/>
          <a:p>
            <a:r>
              <a:rPr lang="en-US" sz="4800" dirty="0"/>
              <a:t/>
            </a:r>
            <a:br>
              <a:rPr lang="en-US" sz="4800" dirty="0"/>
            </a:br>
            <a:r>
              <a:rPr lang="en-US" sz="4800" dirty="0"/>
              <a:t> </a:t>
            </a:r>
            <a:r>
              <a:rPr lang="en-US" sz="4400" b="1" dirty="0">
                <a:effectLst>
                  <a:outerShdw blurRad="38100" dist="38100" dir="2700000" algn="tl">
                    <a:srgbClr val="000000">
                      <a:alpha val="43137"/>
                    </a:srgbClr>
                  </a:outerShdw>
                </a:effectLst>
              </a:rPr>
              <a:t>West Virginia </a:t>
            </a:r>
            <a:br>
              <a:rPr lang="en-US" sz="4400" b="1" dirty="0">
                <a:effectLst>
                  <a:outerShdw blurRad="38100" dist="38100" dir="2700000" algn="tl">
                    <a:srgbClr val="000000">
                      <a:alpha val="43137"/>
                    </a:srgbClr>
                  </a:outerShdw>
                </a:effectLst>
              </a:rPr>
            </a:br>
            <a:r>
              <a:rPr lang="en-US" sz="4400" b="1" dirty="0">
                <a:effectLst>
                  <a:outerShdw blurRad="38100" dist="38100" dir="2700000" algn="tl">
                    <a:srgbClr val="000000">
                      <a:alpha val="43137"/>
                    </a:srgbClr>
                  </a:outerShdw>
                </a:effectLst>
              </a:rPr>
              <a:t>Classroom Benchmark Assessment</a:t>
            </a:r>
          </a:p>
        </p:txBody>
      </p:sp>
      <p:sp>
        <p:nvSpPr>
          <p:cNvPr id="3" name="Subtitle 2"/>
          <p:cNvSpPr>
            <a:spLocks noGrp="1"/>
          </p:cNvSpPr>
          <p:nvPr>
            <p:ph type="subTitle" idx="1"/>
          </p:nvPr>
        </p:nvSpPr>
        <p:spPr>
          <a:xfrm>
            <a:off x="2220688" y="4678880"/>
            <a:ext cx="7920841" cy="792755"/>
          </a:xfrm>
        </p:spPr>
        <p:txBody>
          <a:bodyPr>
            <a:noAutofit/>
          </a:bodyPr>
          <a:lstStyle/>
          <a:p>
            <a:r>
              <a:rPr lang="en-US" sz="3200" dirty="0"/>
              <a:t> Grades 3-8</a:t>
            </a:r>
          </a:p>
          <a:p>
            <a:r>
              <a:rPr lang="en-US" sz="3200" dirty="0"/>
              <a:t>School Coordinator Training</a:t>
            </a:r>
          </a:p>
        </p:txBody>
      </p:sp>
      <p:sp>
        <p:nvSpPr>
          <p:cNvPr id="4" name="Date Placeholder 3"/>
          <p:cNvSpPr>
            <a:spLocks noGrp="1"/>
          </p:cNvSpPr>
          <p:nvPr>
            <p:ph type="dt" sz="half" idx="10"/>
          </p:nvPr>
        </p:nvSpPr>
        <p:spPr>
          <a:xfrm>
            <a:off x="4376928" y="5853592"/>
            <a:ext cx="3584448" cy="573907"/>
          </a:xfrm>
        </p:spPr>
        <p:txBody>
          <a:bodyPr/>
          <a:lstStyle/>
          <a:p>
            <a:r>
              <a:rPr lang="en-US" sz="2000" i="0" dirty="0">
                <a:latin typeface="Vollkorn"/>
              </a:rPr>
              <a:t> August 2019</a:t>
            </a:r>
            <a:endParaRPr lang="en-US" sz="2000" dirty="0">
              <a:latin typeface="Vollkorn"/>
            </a:endParaRPr>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826907534"/>
      </p:ext>
    </p:extLst>
  </p:cSld>
  <p:clrMapOvr>
    <a:masterClrMapping/>
  </p:clrMapOvr>
  <mc:AlternateContent xmlns:mc="http://schemas.openxmlformats.org/markup-compatibility/2006">
    <mc:Choice xmlns:p14="http://schemas.microsoft.com/office/powerpoint/2010/main" Requires="p14">
      <p:transition spd="slow" p14:dur="2000" advTm="37722"/>
    </mc:Choice>
    <mc:Fallback>
      <p:transition spd="slow" advTm="3772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8586" y="463297"/>
            <a:ext cx="11369903" cy="5409967"/>
          </a:xfrm>
        </p:spPr>
        <p:txBody>
          <a:bodyPr>
            <a:normAutofit/>
          </a:bodyPr>
          <a:lstStyle/>
          <a:p>
            <a:r>
              <a:rPr lang="en-US" sz="4000" dirty="0">
                <a:solidFill>
                  <a:srgbClr val="004078"/>
                </a:solidFill>
              </a:rPr>
              <a:t>Before Testing</a:t>
            </a:r>
          </a:p>
          <a:p>
            <a:r>
              <a:rPr lang="en-US" sz="4000" dirty="0">
                <a:solidFill>
                  <a:srgbClr val="004078"/>
                </a:solidFill>
              </a:rPr>
              <a:t>During Testing</a:t>
            </a:r>
          </a:p>
          <a:p>
            <a:r>
              <a:rPr lang="en-US" sz="4000" dirty="0">
                <a:solidFill>
                  <a:srgbClr val="004078"/>
                </a:solidFill>
              </a:rPr>
              <a:t>After Testing</a:t>
            </a:r>
          </a:p>
          <a:p>
            <a:r>
              <a:rPr lang="en-US" sz="4000" dirty="0">
                <a:solidFill>
                  <a:srgbClr val="004078"/>
                </a:solidFill>
              </a:rPr>
              <a:t>Content Areas</a:t>
            </a:r>
          </a:p>
          <a:p>
            <a:r>
              <a:rPr lang="en-US" sz="4000" dirty="0">
                <a:solidFill>
                  <a:srgbClr val="004078"/>
                </a:solidFill>
              </a:rPr>
              <a:t>Invalidations/Retests</a:t>
            </a:r>
          </a:p>
          <a:p>
            <a:r>
              <a:rPr lang="en-US" sz="4000" dirty="0">
                <a:solidFill>
                  <a:srgbClr val="004078"/>
                </a:solidFill>
              </a:rPr>
              <a:t>Large Print and Braille</a:t>
            </a:r>
          </a:p>
          <a:p>
            <a:endParaRPr lang="en-US" sz="4000" dirty="0">
              <a:solidFill>
                <a:srgbClr val="004078"/>
              </a:solidFill>
            </a:endParaRPr>
          </a:p>
        </p:txBody>
      </p:sp>
      <p:sp>
        <p:nvSpPr>
          <p:cNvPr id="4" name="Slide Number Placeholder 3"/>
          <p:cNvSpPr>
            <a:spLocks noGrp="1"/>
          </p:cNvSpPr>
          <p:nvPr>
            <p:ph type="sldNum" sz="quarter" idx="12"/>
          </p:nvPr>
        </p:nvSpPr>
        <p:spPr/>
        <p:txBody>
          <a:bodyPr/>
          <a:lstStyle/>
          <a:p>
            <a:fld id="{16630861-4318-414B-8E21-CA5F03E7BD41}" type="slidenum">
              <a:rPr lang="en-US" smtClean="0"/>
              <a:t>2</a:t>
            </a:fld>
            <a:endParaRPr lang="en-US"/>
          </a:p>
        </p:txBody>
      </p:sp>
      <p:sp>
        <p:nvSpPr>
          <p:cNvPr id="5" name="TextBox 4"/>
          <p:cNvSpPr txBox="1"/>
          <p:nvPr/>
        </p:nvSpPr>
        <p:spPr>
          <a:xfrm>
            <a:off x="7168896" y="6198257"/>
            <a:ext cx="3669792" cy="523220"/>
          </a:xfrm>
          <a:prstGeom prst="rect">
            <a:avLst/>
          </a:prstGeom>
          <a:noFill/>
        </p:spPr>
        <p:txBody>
          <a:bodyPr wrap="square" rtlCol="0">
            <a:spAutoFit/>
          </a:bodyPr>
          <a:lstStyle/>
          <a:p>
            <a:pPr algn="r"/>
            <a:r>
              <a:rPr lang="en-US" sz="2800" b="1" dirty="0">
                <a:solidFill>
                  <a:srgbClr val="004078"/>
                </a:solidFill>
                <a:latin typeface="Vollkorn"/>
              </a:rPr>
              <a:t>Segments</a:t>
            </a:r>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048813377"/>
      </p:ext>
    </p:extLst>
  </p:cSld>
  <p:clrMapOvr>
    <a:masterClrMapping/>
  </p:clrMapOvr>
  <mc:AlternateContent xmlns:mc="http://schemas.openxmlformats.org/markup-compatibility/2006">
    <mc:Choice xmlns:p14="http://schemas.microsoft.com/office/powerpoint/2010/main" Requires="p14">
      <p:transition spd="slow" p14:dur="2000" advTm="20291"/>
    </mc:Choice>
    <mc:Fallback>
      <p:transition spd="slow" advTm="2029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81707" y="3446397"/>
            <a:ext cx="11834447" cy="869571"/>
          </a:xfrm>
        </p:spPr>
        <p:txBody>
          <a:bodyPr>
            <a:normAutofit/>
          </a:bodyPr>
          <a:lstStyle/>
          <a:p>
            <a:r>
              <a:rPr lang="en-US" sz="4000" dirty="0"/>
              <a:t>CBA School Coordinator Training</a:t>
            </a:r>
          </a:p>
        </p:txBody>
      </p:sp>
      <p:sp>
        <p:nvSpPr>
          <p:cNvPr id="3" name="Subtitle 2"/>
          <p:cNvSpPr>
            <a:spLocks noGrp="1"/>
          </p:cNvSpPr>
          <p:nvPr>
            <p:ph type="subTitle" idx="1"/>
          </p:nvPr>
        </p:nvSpPr>
        <p:spPr>
          <a:xfrm>
            <a:off x="2661137" y="4584194"/>
            <a:ext cx="6875585" cy="682751"/>
          </a:xfrm>
        </p:spPr>
        <p:txBody>
          <a:bodyPr>
            <a:normAutofit/>
          </a:bodyPr>
          <a:lstStyle/>
          <a:p>
            <a:r>
              <a:rPr lang="en-US" sz="3600" dirty="0"/>
              <a:t>Before Testing</a:t>
            </a:r>
          </a:p>
        </p:txBody>
      </p:sp>
      <p:sp>
        <p:nvSpPr>
          <p:cNvPr id="4" name="Date Placeholder 3"/>
          <p:cNvSpPr>
            <a:spLocks noGrp="1"/>
          </p:cNvSpPr>
          <p:nvPr>
            <p:ph type="dt" sz="half" idx="10"/>
          </p:nvPr>
        </p:nvSpPr>
        <p:spPr>
          <a:xfrm>
            <a:off x="4727328" y="5476496"/>
            <a:ext cx="2743200" cy="365125"/>
          </a:xfrm>
        </p:spPr>
        <p:txBody>
          <a:bodyPr/>
          <a:lstStyle/>
          <a:p>
            <a:r>
              <a:rPr lang="en-US" sz="2400" dirty="0">
                <a:latin typeface="Vollkorn"/>
              </a:rPr>
              <a:t>August 2019</a:t>
            </a:r>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706430040"/>
      </p:ext>
    </p:extLst>
  </p:cSld>
  <p:clrMapOvr>
    <a:masterClrMapping/>
  </p:clrMapOvr>
  <mc:AlternateContent xmlns:mc="http://schemas.openxmlformats.org/markup-compatibility/2006">
    <mc:Choice xmlns:p14="http://schemas.microsoft.com/office/powerpoint/2010/main" Requires="p14">
      <p:transition spd="slow" p14:dur="2000" advTm="5089"/>
    </mc:Choice>
    <mc:Fallback>
      <p:transition spd="slow" advTm="508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16630861-4318-414B-8E21-CA5F03E7BD41}" type="slidenum">
              <a:rPr lang="en-US" smtClean="0"/>
              <a:t>4</a:t>
            </a:fld>
            <a:endParaRPr lang="en-US"/>
          </a:p>
        </p:txBody>
      </p:sp>
      <p:pic>
        <p:nvPicPr>
          <p:cNvPr id="7" name="Picture 6"/>
          <p:cNvPicPr>
            <a:picLocks noChangeAspect="1"/>
          </p:cNvPicPr>
          <p:nvPr/>
        </p:nvPicPr>
        <p:blipFill>
          <a:blip r:embed="rId4"/>
          <a:stretch>
            <a:fillRect/>
          </a:stretch>
        </p:blipFill>
        <p:spPr>
          <a:xfrm>
            <a:off x="2232090" y="398145"/>
            <a:ext cx="7191375" cy="5219321"/>
          </a:xfrm>
          <a:prstGeom prst="rect">
            <a:avLst/>
          </a:prstGeom>
        </p:spPr>
      </p:pic>
      <p:cxnSp>
        <p:nvCxnSpPr>
          <p:cNvPr id="10" name="Straight Connector 9"/>
          <p:cNvCxnSpPr/>
          <p:nvPr/>
        </p:nvCxnSpPr>
        <p:spPr>
          <a:xfrm>
            <a:off x="2232090" y="370714"/>
            <a:ext cx="7191375" cy="0"/>
          </a:xfrm>
          <a:prstGeom prst="line">
            <a:avLst/>
          </a:prstGeom>
          <a:ln w="38100">
            <a:solidFill>
              <a:srgbClr val="004078"/>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2232090" y="5608323"/>
            <a:ext cx="7191375" cy="0"/>
          </a:xfrm>
          <a:prstGeom prst="line">
            <a:avLst/>
          </a:prstGeom>
          <a:ln w="38100">
            <a:solidFill>
              <a:srgbClr val="004078"/>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V="1">
            <a:off x="2232090" y="370715"/>
            <a:ext cx="0" cy="5238750"/>
          </a:xfrm>
          <a:prstGeom prst="line">
            <a:avLst/>
          </a:prstGeom>
          <a:ln w="38100">
            <a:solidFill>
              <a:srgbClr val="004078"/>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flipV="1">
            <a:off x="9423465" y="369573"/>
            <a:ext cx="0" cy="5238750"/>
          </a:xfrm>
          <a:prstGeom prst="line">
            <a:avLst/>
          </a:prstGeom>
          <a:ln w="38100">
            <a:solidFill>
              <a:srgbClr val="004078"/>
            </a:solidFill>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4974336" y="6198257"/>
            <a:ext cx="5864352" cy="523220"/>
          </a:xfrm>
          <a:prstGeom prst="rect">
            <a:avLst/>
          </a:prstGeom>
          <a:noFill/>
        </p:spPr>
        <p:txBody>
          <a:bodyPr wrap="square" rtlCol="0">
            <a:spAutoFit/>
          </a:bodyPr>
          <a:lstStyle/>
          <a:p>
            <a:pPr algn="r"/>
            <a:r>
              <a:rPr lang="en-US" sz="2800" b="1" dirty="0">
                <a:solidFill>
                  <a:srgbClr val="004078"/>
                </a:solidFill>
                <a:latin typeface="Vollkorn"/>
              </a:rPr>
              <a:t> Policy Questions about CBA</a:t>
            </a:r>
          </a:p>
        </p:txBody>
      </p:sp>
      <p:sp>
        <p:nvSpPr>
          <p:cNvPr id="2" name="TextBox 1">
            <a:extLst>
              <a:ext uri="{FF2B5EF4-FFF2-40B4-BE49-F238E27FC236}">
                <a16:creationId xmlns="" xmlns:a16="http://schemas.microsoft.com/office/drawing/2014/main" id="{21DD6E86-0C41-4D87-8229-574BA6046569}"/>
              </a:ext>
            </a:extLst>
          </p:cNvPr>
          <p:cNvSpPr txBox="1"/>
          <p:nvPr/>
        </p:nvSpPr>
        <p:spPr>
          <a:xfrm>
            <a:off x="2312100" y="528828"/>
            <a:ext cx="3357177" cy="584775"/>
          </a:xfrm>
          <a:prstGeom prst="rect">
            <a:avLst/>
          </a:prstGeom>
          <a:solidFill>
            <a:srgbClr val="4F81BD"/>
          </a:solidFill>
          <a:ln>
            <a:noFill/>
          </a:ln>
        </p:spPr>
        <p:txBody>
          <a:bodyPr wrap="square" rtlCol="0">
            <a:spAutoFit/>
          </a:bodyPr>
          <a:lstStyle/>
          <a:p>
            <a:pPr algn="ctr"/>
            <a:r>
              <a:rPr lang="en-US" sz="1600" b="1" dirty="0">
                <a:solidFill>
                  <a:schemeClr val="bg1"/>
                </a:solidFill>
              </a:rPr>
              <a:t>For Questions about Comprehensive Benchmark Assessment</a:t>
            </a:r>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465224896"/>
      </p:ext>
    </p:extLst>
  </p:cSld>
  <p:clrMapOvr>
    <a:masterClrMapping/>
  </p:clrMapOvr>
  <mc:AlternateContent xmlns:mc="http://schemas.openxmlformats.org/markup-compatibility/2006">
    <mc:Choice xmlns:p14="http://schemas.microsoft.com/office/powerpoint/2010/main" Requires="p14">
      <p:transition spd="slow" p14:dur="2000" advTm="66330"/>
    </mc:Choice>
    <mc:Fallback>
      <p:transition spd="slow" advTm="6633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16630861-4318-414B-8E21-CA5F03E7BD41}" type="slidenum">
              <a:rPr lang="en-US" smtClean="0"/>
              <a:t>5</a:t>
            </a:fld>
            <a:endParaRPr lang="en-US"/>
          </a:p>
        </p:txBody>
      </p:sp>
      <p:cxnSp>
        <p:nvCxnSpPr>
          <p:cNvPr id="10" name="Straight Connector 9"/>
          <p:cNvCxnSpPr/>
          <p:nvPr/>
        </p:nvCxnSpPr>
        <p:spPr>
          <a:xfrm>
            <a:off x="2712088" y="1286639"/>
            <a:ext cx="6968931" cy="0"/>
          </a:xfrm>
          <a:prstGeom prst="line">
            <a:avLst/>
          </a:prstGeom>
          <a:ln w="38100">
            <a:solidFill>
              <a:srgbClr val="004078"/>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2712088" y="4668014"/>
            <a:ext cx="6968931" cy="0"/>
          </a:xfrm>
          <a:prstGeom prst="line">
            <a:avLst/>
          </a:prstGeom>
          <a:ln w="38100">
            <a:solidFill>
              <a:srgbClr val="004078"/>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V="1">
            <a:off x="2712088" y="1286639"/>
            <a:ext cx="0" cy="3381375"/>
          </a:xfrm>
          <a:prstGeom prst="line">
            <a:avLst/>
          </a:prstGeom>
          <a:ln w="38100">
            <a:solidFill>
              <a:srgbClr val="004078"/>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flipV="1">
            <a:off x="9681019" y="1286639"/>
            <a:ext cx="0" cy="3381375"/>
          </a:xfrm>
          <a:prstGeom prst="line">
            <a:avLst/>
          </a:prstGeom>
          <a:ln w="38100">
            <a:solidFill>
              <a:srgbClr val="004078"/>
            </a:solidFill>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4974336" y="6198257"/>
            <a:ext cx="5864352" cy="523220"/>
          </a:xfrm>
          <a:prstGeom prst="rect">
            <a:avLst/>
          </a:prstGeom>
          <a:noFill/>
        </p:spPr>
        <p:txBody>
          <a:bodyPr wrap="square" rtlCol="0">
            <a:spAutoFit/>
          </a:bodyPr>
          <a:lstStyle/>
          <a:p>
            <a:pPr algn="r"/>
            <a:r>
              <a:rPr lang="en-US" sz="2800" b="1" dirty="0">
                <a:solidFill>
                  <a:srgbClr val="004078"/>
                </a:solidFill>
                <a:latin typeface="Vollkorn"/>
              </a:rPr>
              <a:t> Technical Questions</a:t>
            </a:r>
          </a:p>
        </p:txBody>
      </p:sp>
      <p:pic>
        <p:nvPicPr>
          <p:cNvPr id="2" name="Picture 1"/>
          <p:cNvPicPr>
            <a:picLocks noChangeAspect="1"/>
          </p:cNvPicPr>
          <p:nvPr/>
        </p:nvPicPr>
        <p:blipFill>
          <a:blip r:embed="rId4"/>
          <a:stretch>
            <a:fillRect/>
          </a:stretch>
        </p:blipFill>
        <p:spPr>
          <a:xfrm>
            <a:off x="2712088" y="1286639"/>
            <a:ext cx="6968931" cy="3381375"/>
          </a:xfrm>
          <a:prstGeom prst="rect">
            <a:avLst/>
          </a:prstGeom>
        </p:spPr>
      </p:pic>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930129605"/>
      </p:ext>
    </p:extLst>
  </p:cSld>
  <p:clrMapOvr>
    <a:masterClrMapping/>
  </p:clrMapOvr>
  <mc:AlternateContent xmlns:mc="http://schemas.openxmlformats.org/markup-compatibility/2006">
    <mc:Choice xmlns:p14="http://schemas.microsoft.com/office/powerpoint/2010/main" Requires="p14">
      <p:transition spd="slow" p14:dur="2000" advTm="37646"/>
    </mc:Choice>
    <mc:Fallback>
      <p:transition spd="slow" advTm="3764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68224" y="463297"/>
            <a:ext cx="11606784" cy="5409967"/>
          </a:xfrm>
        </p:spPr>
        <p:txBody>
          <a:bodyPr>
            <a:normAutofit/>
          </a:bodyPr>
          <a:lstStyle/>
          <a:p>
            <a:pPr marL="0" indent="0">
              <a:buNone/>
            </a:pPr>
            <a:r>
              <a:rPr lang="en-US" sz="4000" b="1" dirty="0">
                <a:solidFill>
                  <a:srgbClr val="004078"/>
                </a:solidFill>
              </a:rPr>
              <a:t>Single Sign-in for All Systems</a:t>
            </a:r>
          </a:p>
          <a:p>
            <a:pPr marL="0" indent="0">
              <a:buNone/>
            </a:pPr>
            <a:r>
              <a:rPr lang="en-US" sz="4000" dirty="0">
                <a:solidFill>
                  <a:srgbClr val="004078"/>
                </a:solidFill>
              </a:rPr>
              <a:t>	</a:t>
            </a:r>
            <a:r>
              <a:rPr lang="en-US" sz="3600" dirty="0">
                <a:solidFill>
                  <a:srgbClr val="004078"/>
                </a:solidFill>
              </a:rPr>
              <a:t>Systems</a:t>
            </a:r>
            <a:r>
              <a:rPr lang="en-US" sz="3200" dirty="0">
                <a:solidFill>
                  <a:srgbClr val="004078"/>
                </a:solidFill>
              </a:rPr>
              <a:t>:</a:t>
            </a:r>
            <a:endParaRPr lang="en-US" sz="4000" dirty="0">
              <a:solidFill>
                <a:srgbClr val="004078"/>
              </a:solidFill>
            </a:endParaRPr>
          </a:p>
          <a:p>
            <a:pPr lvl="3"/>
            <a:r>
              <a:rPr lang="en-US" sz="3000" dirty="0">
                <a:solidFill>
                  <a:srgbClr val="004078"/>
                </a:solidFill>
              </a:rPr>
              <a:t>Test Information Distributive Engine (TIDE)</a:t>
            </a:r>
          </a:p>
          <a:p>
            <a:pPr lvl="3"/>
            <a:r>
              <a:rPr lang="en-US" sz="3000" dirty="0">
                <a:solidFill>
                  <a:srgbClr val="004078"/>
                </a:solidFill>
              </a:rPr>
              <a:t>Test Delivery System (TDS)</a:t>
            </a:r>
          </a:p>
          <a:p>
            <a:pPr lvl="3"/>
            <a:r>
              <a:rPr lang="en-US" sz="3000" dirty="0">
                <a:solidFill>
                  <a:srgbClr val="004078"/>
                </a:solidFill>
              </a:rPr>
              <a:t>Online Reporting System (ORS)</a:t>
            </a:r>
          </a:p>
          <a:p>
            <a:pPr lvl="3"/>
            <a:r>
              <a:rPr lang="en-US" sz="3000" dirty="0">
                <a:solidFill>
                  <a:srgbClr val="004078"/>
                </a:solidFill>
              </a:rPr>
              <a:t>Data Entry Interface (DEI)</a:t>
            </a:r>
          </a:p>
          <a:p>
            <a:pPr lvl="3"/>
            <a:r>
              <a:rPr lang="en-US" sz="3000" dirty="0" err="1">
                <a:solidFill>
                  <a:srgbClr val="004078"/>
                </a:solidFill>
              </a:rPr>
              <a:t>AIRWays</a:t>
            </a:r>
            <a:endParaRPr lang="en-US" sz="3000" dirty="0">
              <a:solidFill>
                <a:srgbClr val="004078"/>
              </a:solidFill>
            </a:endParaRPr>
          </a:p>
          <a:p>
            <a:pPr lvl="3"/>
            <a:r>
              <a:rPr lang="en-US" sz="3000" dirty="0">
                <a:solidFill>
                  <a:srgbClr val="004078"/>
                </a:solidFill>
              </a:rPr>
              <a:t>Interim Teacher Item Previewer</a:t>
            </a:r>
          </a:p>
        </p:txBody>
      </p:sp>
      <p:sp>
        <p:nvSpPr>
          <p:cNvPr id="4" name="Slide Number Placeholder 3"/>
          <p:cNvSpPr>
            <a:spLocks noGrp="1"/>
          </p:cNvSpPr>
          <p:nvPr>
            <p:ph type="sldNum" sz="quarter" idx="12"/>
          </p:nvPr>
        </p:nvSpPr>
        <p:spPr/>
        <p:txBody>
          <a:bodyPr/>
          <a:lstStyle/>
          <a:p>
            <a:fld id="{16630861-4318-414B-8E21-CA5F03E7BD41}" type="slidenum">
              <a:rPr lang="en-US" smtClean="0"/>
              <a:t>6</a:t>
            </a:fld>
            <a:endParaRPr lang="en-US"/>
          </a:p>
        </p:txBody>
      </p:sp>
      <p:sp>
        <p:nvSpPr>
          <p:cNvPr id="5" name="TextBox 4"/>
          <p:cNvSpPr txBox="1"/>
          <p:nvPr/>
        </p:nvSpPr>
        <p:spPr>
          <a:xfrm>
            <a:off x="7168896" y="6198257"/>
            <a:ext cx="3669792" cy="523220"/>
          </a:xfrm>
          <a:prstGeom prst="rect">
            <a:avLst/>
          </a:prstGeom>
          <a:noFill/>
        </p:spPr>
        <p:txBody>
          <a:bodyPr wrap="square" rtlCol="0">
            <a:spAutoFit/>
          </a:bodyPr>
          <a:lstStyle/>
          <a:p>
            <a:pPr algn="r"/>
            <a:r>
              <a:rPr lang="en-US" sz="2800" b="1" dirty="0">
                <a:solidFill>
                  <a:srgbClr val="004078"/>
                </a:solidFill>
                <a:latin typeface="Vollkorn"/>
              </a:rPr>
              <a:t>Testing Systems</a:t>
            </a:r>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4044799692"/>
      </p:ext>
    </p:extLst>
  </p:cSld>
  <p:clrMapOvr>
    <a:masterClrMapping/>
  </p:clrMapOvr>
  <mc:AlternateContent xmlns:mc="http://schemas.openxmlformats.org/markup-compatibility/2006">
    <mc:Choice xmlns:p14="http://schemas.microsoft.com/office/powerpoint/2010/main" Requires="p14">
      <p:transition spd="slow" p14:dur="2000" advTm="44446"/>
    </mc:Choice>
    <mc:Fallback>
      <p:transition spd="slow" advTm="4444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68224" y="463297"/>
            <a:ext cx="11606784" cy="5409967"/>
          </a:xfrm>
        </p:spPr>
        <p:txBody>
          <a:bodyPr>
            <a:normAutofit/>
          </a:bodyPr>
          <a:lstStyle/>
          <a:p>
            <a:pPr marL="0" indent="0">
              <a:buNone/>
            </a:pPr>
            <a:r>
              <a:rPr lang="en-US" sz="4000" b="1" dirty="0">
                <a:solidFill>
                  <a:srgbClr val="004078"/>
                </a:solidFill>
              </a:rPr>
              <a:t>Environment Clear of Disruptions</a:t>
            </a:r>
          </a:p>
          <a:p>
            <a:pPr marL="0" indent="0">
              <a:buNone/>
            </a:pPr>
            <a:r>
              <a:rPr lang="en-US" sz="4000" dirty="0">
                <a:solidFill>
                  <a:srgbClr val="004078"/>
                </a:solidFill>
              </a:rPr>
              <a:t>	</a:t>
            </a:r>
            <a:r>
              <a:rPr lang="en-US" sz="3600" dirty="0">
                <a:solidFill>
                  <a:srgbClr val="004078"/>
                </a:solidFill>
              </a:rPr>
              <a:t>Limit</a:t>
            </a:r>
            <a:r>
              <a:rPr lang="en-US" sz="3200" dirty="0">
                <a:solidFill>
                  <a:srgbClr val="004078"/>
                </a:solidFill>
              </a:rPr>
              <a:t>:</a:t>
            </a:r>
            <a:endParaRPr lang="en-US" sz="4000" dirty="0">
              <a:solidFill>
                <a:srgbClr val="004078"/>
              </a:solidFill>
            </a:endParaRPr>
          </a:p>
          <a:p>
            <a:pPr lvl="3"/>
            <a:r>
              <a:rPr lang="en-US" sz="3000" dirty="0">
                <a:solidFill>
                  <a:srgbClr val="004078"/>
                </a:solidFill>
              </a:rPr>
              <a:t>Fire Drills</a:t>
            </a:r>
          </a:p>
          <a:p>
            <a:pPr lvl="3"/>
            <a:r>
              <a:rPr lang="en-US" sz="3000" dirty="0">
                <a:solidFill>
                  <a:srgbClr val="004078"/>
                </a:solidFill>
              </a:rPr>
              <a:t>Bells</a:t>
            </a:r>
          </a:p>
          <a:p>
            <a:pPr lvl="3"/>
            <a:r>
              <a:rPr lang="en-US" sz="3000" dirty="0">
                <a:solidFill>
                  <a:srgbClr val="004078"/>
                </a:solidFill>
              </a:rPr>
              <a:t>Announcements</a:t>
            </a:r>
          </a:p>
          <a:p>
            <a:pPr lvl="3"/>
            <a:r>
              <a:rPr lang="en-US" sz="3000" dirty="0">
                <a:solidFill>
                  <a:srgbClr val="004078"/>
                </a:solidFill>
              </a:rPr>
              <a:t>Etc.</a:t>
            </a:r>
          </a:p>
        </p:txBody>
      </p:sp>
      <p:sp>
        <p:nvSpPr>
          <p:cNvPr id="4" name="Slide Number Placeholder 3"/>
          <p:cNvSpPr>
            <a:spLocks noGrp="1"/>
          </p:cNvSpPr>
          <p:nvPr>
            <p:ph type="sldNum" sz="quarter" idx="12"/>
          </p:nvPr>
        </p:nvSpPr>
        <p:spPr/>
        <p:txBody>
          <a:bodyPr/>
          <a:lstStyle/>
          <a:p>
            <a:fld id="{16630861-4318-414B-8E21-CA5F03E7BD41}" type="slidenum">
              <a:rPr lang="en-US" smtClean="0"/>
              <a:t>7</a:t>
            </a:fld>
            <a:endParaRPr lang="en-US"/>
          </a:p>
        </p:txBody>
      </p:sp>
      <p:sp>
        <p:nvSpPr>
          <p:cNvPr id="5" name="TextBox 4"/>
          <p:cNvSpPr txBox="1"/>
          <p:nvPr/>
        </p:nvSpPr>
        <p:spPr>
          <a:xfrm>
            <a:off x="6291072" y="6198257"/>
            <a:ext cx="4547616" cy="523220"/>
          </a:xfrm>
          <a:prstGeom prst="rect">
            <a:avLst/>
          </a:prstGeom>
          <a:noFill/>
        </p:spPr>
        <p:txBody>
          <a:bodyPr wrap="square" rtlCol="0">
            <a:spAutoFit/>
          </a:bodyPr>
          <a:lstStyle/>
          <a:p>
            <a:pPr algn="r"/>
            <a:r>
              <a:rPr lang="en-US" sz="2800" b="1" dirty="0">
                <a:solidFill>
                  <a:srgbClr val="004078"/>
                </a:solidFill>
                <a:latin typeface="Vollkorn"/>
              </a:rPr>
              <a:t>Testing Environment</a:t>
            </a:r>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999573996"/>
      </p:ext>
    </p:extLst>
  </p:cSld>
  <p:clrMapOvr>
    <a:masterClrMapping/>
  </p:clrMapOvr>
  <mc:AlternateContent xmlns:mc="http://schemas.openxmlformats.org/markup-compatibility/2006">
    <mc:Choice xmlns:p14="http://schemas.microsoft.com/office/powerpoint/2010/main" Requires="p14">
      <p:transition spd="slow" p14:dur="2000" advTm="12546"/>
    </mc:Choice>
    <mc:Fallback>
      <p:transition spd="slow" advTm="1254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68224" y="463297"/>
            <a:ext cx="11606784" cy="5409967"/>
          </a:xfrm>
        </p:spPr>
        <p:txBody>
          <a:bodyPr>
            <a:normAutofit/>
          </a:bodyPr>
          <a:lstStyle/>
          <a:p>
            <a:pPr fontAlgn="auto">
              <a:spcAft>
                <a:spcPts val="0"/>
              </a:spcAft>
              <a:buFont typeface="Arial" pitchFamily="34" charset="0"/>
              <a:buNone/>
              <a:defRPr/>
            </a:pPr>
            <a:r>
              <a:rPr lang="en-US" sz="3400" dirty="0">
                <a:solidFill>
                  <a:srgbClr val="1C3F93"/>
                </a:solidFill>
              </a:rPr>
              <a:t>Test materials must be stored in locked and secured location(s) prior to and following each daily testing session.  Test materials are to be stored in school in accordance with the administration guidelines of each assessment.  Access to secure test booklets and answer sheets, as well as any secure online content, by all persons other than the district test coordinator, principal, and school coordinator shall be restricted to the scheduled dates of test administration as outlined in the </a:t>
            </a:r>
            <a:r>
              <a:rPr lang="en-US" sz="3400" i="1" dirty="0">
                <a:solidFill>
                  <a:srgbClr val="1C3F93"/>
                </a:solidFill>
              </a:rPr>
              <a:t>WVBE Testing Code of Ethics</a:t>
            </a:r>
            <a:r>
              <a:rPr lang="en-US" sz="3400" dirty="0">
                <a:solidFill>
                  <a:srgbClr val="1C3F93"/>
                </a:solidFill>
              </a:rPr>
              <a:t> (Appendix A).</a:t>
            </a:r>
          </a:p>
        </p:txBody>
      </p:sp>
      <p:sp>
        <p:nvSpPr>
          <p:cNvPr id="4" name="Slide Number Placeholder 3"/>
          <p:cNvSpPr>
            <a:spLocks noGrp="1"/>
          </p:cNvSpPr>
          <p:nvPr>
            <p:ph type="sldNum" sz="quarter" idx="12"/>
          </p:nvPr>
        </p:nvSpPr>
        <p:spPr/>
        <p:txBody>
          <a:bodyPr/>
          <a:lstStyle/>
          <a:p>
            <a:fld id="{16630861-4318-414B-8E21-CA5F03E7BD41}" type="slidenum">
              <a:rPr lang="en-US" smtClean="0"/>
              <a:t>8</a:t>
            </a:fld>
            <a:endParaRPr lang="en-US"/>
          </a:p>
        </p:txBody>
      </p:sp>
      <p:sp>
        <p:nvSpPr>
          <p:cNvPr id="5" name="TextBox 4"/>
          <p:cNvSpPr txBox="1"/>
          <p:nvPr/>
        </p:nvSpPr>
        <p:spPr>
          <a:xfrm>
            <a:off x="6291072" y="6198257"/>
            <a:ext cx="4547616" cy="523220"/>
          </a:xfrm>
          <a:prstGeom prst="rect">
            <a:avLst/>
          </a:prstGeom>
          <a:noFill/>
        </p:spPr>
        <p:txBody>
          <a:bodyPr wrap="square" rtlCol="0">
            <a:spAutoFit/>
          </a:bodyPr>
          <a:lstStyle/>
          <a:p>
            <a:pPr algn="r"/>
            <a:r>
              <a:rPr lang="en-US" sz="2800" b="1" dirty="0">
                <a:solidFill>
                  <a:srgbClr val="004078"/>
                </a:solidFill>
                <a:latin typeface="Vollkorn"/>
              </a:rPr>
              <a:t>Storing Test Materials</a:t>
            </a:r>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158447692"/>
      </p:ext>
    </p:extLst>
  </p:cSld>
  <p:clrMapOvr>
    <a:masterClrMapping/>
  </p:clrMapOvr>
  <mc:AlternateContent xmlns:mc="http://schemas.openxmlformats.org/markup-compatibility/2006">
    <mc:Choice xmlns:p14="http://schemas.microsoft.com/office/powerpoint/2010/main" Requires="p14">
      <p:transition spd="slow" p14:dur="2000" advTm="22628"/>
    </mc:Choice>
    <mc:Fallback>
      <p:transition spd="slow" advTm="2262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68224" y="463297"/>
            <a:ext cx="11606784" cy="5409967"/>
          </a:xfrm>
        </p:spPr>
        <p:txBody>
          <a:bodyPr>
            <a:normAutofit/>
          </a:bodyPr>
          <a:lstStyle/>
          <a:p>
            <a:pPr marL="0" indent="0" fontAlgn="auto">
              <a:spcAft>
                <a:spcPts val="0"/>
              </a:spcAft>
              <a:buNone/>
              <a:defRPr/>
            </a:pPr>
            <a:r>
              <a:rPr lang="en-US" sz="4000" b="1" dirty="0">
                <a:solidFill>
                  <a:srgbClr val="1C3F93"/>
                </a:solidFill>
              </a:rPr>
              <a:t>Test Administrator Training </a:t>
            </a:r>
          </a:p>
          <a:p>
            <a:pPr marL="0" indent="0" fontAlgn="auto">
              <a:spcAft>
                <a:spcPts val="0"/>
              </a:spcAft>
              <a:buNone/>
              <a:defRPr/>
            </a:pPr>
            <a:endParaRPr lang="en-US" sz="2000" b="1" dirty="0">
              <a:solidFill>
                <a:srgbClr val="1C3F93"/>
              </a:solidFill>
            </a:endParaRPr>
          </a:p>
          <a:p>
            <a:pPr marL="0" indent="0" fontAlgn="auto">
              <a:spcAft>
                <a:spcPts val="0"/>
              </a:spcAft>
              <a:buNone/>
              <a:defRPr/>
            </a:pPr>
            <a:r>
              <a:rPr lang="en-US" sz="4000" dirty="0">
                <a:solidFill>
                  <a:srgbClr val="1C3F93"/>
                </a:solidFill>
              </a:rPr>
              <a:t>Test administrators must be trained on:</a:t>
            </a:r>
          </a:p>
          <a:p>
            <a:pPr marL="920750" indent="-457200">
              <a:defRPr/>
            </a:pPr>
            <a:r>
              <a:rPr lang="en-US" sz="3000" dirty="0">
                <a:solidFill>
                  <a:srgbClr val="1C3F93"/>
                </a:solidFill>
              </a:rPr>
              <a:t>Policy 2340</a:t>
            </a:r>
          </a:p>
          <a:p>
            <a:pPr marL="920750" indent="-457200">
              <a:defRPr/>
            </a:pPr>
            <a:r>
              <a:rPr lang="en-US" sz="3000" dirty="0">
                <a:solidFill>
                  <a:srgbClr val="1C3F93"/>
                </a:solidFill>
              </a:rPr>
              <a:t>Test administration procedures</a:t>
            </a:r>
          </a:p>
          <a:p>
            <a:pPr marL="920750" indent="-457200">
              <a:defRPr/>
            </a:pPr>
            <a:r>
              <a:rPr lang="en-US" sz="3000" dirty="0">
                <a:solidFill>
                  <a:srgbClr val="1C3F93"/>
                </a:solidFill>
              </a:rPr>
              <a:t>Testing environment</a:t>
            </a:r>
          </a:p>
          <a:p>
            <a:pPr marL="920750" indent="-457200">
              <a:defRPr/>
            </a:pPr>
            <a:r>
              <a:rPr lang="en-US" sz="3000" dirty="0">
                <a:solidFill>
                  <a:srgbClr val="1C3F93"/>
                </a:solidFill>
              </a:rPr>
              <a:t>Testing systems</a:t>
            </a:r>
          </a:p>
          <a:p>
            <a:pPr marL="463550" indent="0">
              <a:buNone/>
              <a:defRPr/>
            </a:pPr>
            <a:endParaRPr lang="en-US" dirty="0">
              <a:solidFill>
                <a:srgbClr val="1C3F93"/>
              </a:solidFill>
            </a:endParaRPr>
          </a:p>
        </p:txBody>
      </p:sp>
      <p:sp>
        <p:nvSpPr>
          <p:cNvPr id="4" name="Slide Number Placeholder 3"/>
          <p:cNvSpPr>
            <a:spLocks noGrp="1"/>
          </p:cNvSpPr>
          <p:nvPr>
            <p:ph type="sldNum" sz="quarter" idx="12"/>
          </p:nvPr>
        </p:nvSpPr>
        <p:spPr/>
        <p:txBody>
          <a:bodyPr/>
          <a:lstStyle/>
          <a:p>
            <a:fld id="{16630861-4318-414B-8E21-CA5F03E7BD41}" type="slidenum">
              <a:rPr lang="en-US" smtClean="0"/>
              <a:t>9</a:t>
            </a:fld>
            <a:endParaRPr lang="en-US"/>
          </a:p>
        </p:txBody>
      </p:sp>
      <p:sp>
        <p:nvSpPr>
          <p:cNvPr id="5" name="TextBox 4"/>
          <p:cNvSpPr txBox="1"/>
          <p:nvPr/>
        </p:nvSpPr>
        <p:spPr>
          <a:xfrm>
            <a:off x="5583936" y="6198257"/>
            <a:ext cx="5254752" cy="523220"/>
          </a:xfrm>
          <a:prstGeom prst="rect">
            <a:avLst/>
          </a:prstGeom>
          <a:noFill/>
        </p:spPr>
        <p:txBody>
          <a:bodyPr wrap="square" rtlCol="0">
            <a:spAutoFit/>
          </a:bodyPr>
          <a:lstStyle/>
          <a:p>
            <a:pPr algn="r"/>
            <a:r>
              <a:rPr lang="en-US" sz="2800" b="1" dirty="0">
                <a:solidFill>
                  <a:srgbClr val="004078"/>
                </a:solidFill>
                <a:latin typeface="Vollkorn"/>
              </a:rPr>
              <a:t>Test Administrator Training</a:t>
            </a:r>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294249335"/>
      </p:ext>
    </p:extLst>
  </p:cSld>
  <p:clrMapOvr>
    <a:masterClrMapping/>
  </p:clrMapOvr>
  <mc:AlternateContent xmlns:mc="http://schemas.openxmlformats.org/markup-compatibility/2006">
    <mc:Choice xmlns:p14="http://schemas.microsoft.com/office/powerpoint/2010/main" Requires="p14">
      <p:transition spd="slow" p14:dur="2000" advTm="42638"/>
    </mc:Choice>
    <mc:Fallback>
      <p:transition spd="slow" advTm="4263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68224" y="463297"/>
            <a:ext cx="11606784" cy="5409967"/>
          </a:xfrm>
        </p:spPr>
        <p:txBody>
          <a:bodyPr>
            <a:normAutofit/>
          </a:bodyPr>
          <a:lstStyle/>
          <a:p>
            <a:pPr marL="0" indent="0" fontAlgn="auto">
              <a:spcAft>
                <a:spcPts val="0"/>
              </a:spcAft>
              <a:buNone/>
              <a:defRPr/>
            </a:pPr>
            <a:r>
              <a:rPr lang="en-US" sz="4000" b="1" dirty="0">
                <a:solidFill>
                  <a:srgbClr val="1C3F93"/>
                </a:solidFill>
              </a:rPr>
              <a:t>Accommodations</a:t>
            </a:r>
          </a:p>
          <a:p>
            <a:pPr marL="0" indent="0" fontAlgn="auto">
              <a:spcAft>
                <a:spcPts val="0"/>
              </a:spcAft>
              <a:buNone/>
              <a:defRPr/>
            </a:pPr>
            <a:endParaRPr lang="en-US" sz="2000" dirty="0">
              <a:solidFill>
                <a:srgbClr val="1C3F93"/>
              </a:solidFill>
            </a:endParaRPr>
          </a:p>
          <a:p>
            <a:pPr marL="0" indent="0" fontAlgn="auto">
              <a:spcAft>
                <a:spcPts val="0"/>
              </a:spcAft>
              <a:buNone/>
              <a:defRPr/>
            </a:pPr>
            <a:r>
              <a:rPr lang="en-US" sz="4000" dirty="0">
                <a:solidFill>
                  <a:srgbClr val="1C3F93"/>
                </a:solidFill>
              </a:rPr>
              <a:t>Be sure to confirm each student’s accommodations are correct in TIDE.</a:t>
            </a:r>
            <a:endParaRPr lang="en-US" dirty="0">
              <a:solidFill>
                <a:srgbClr val="1C3F93"/>
              </a:solidFill>
            </a:endParaRPr>
          </a:p>
        </p:txBody>
      </p:sp>
      <p:sp>
        <p:nvSpPr>
          <p:cNvPr id="4" name="Slide Number Placeholder 3"/>
          <p:cNvSpPr>
            <a:spLocks noGrp="1"/>
          </p:cNvSpPr>
          <p:nvPr>
            <p:ph type="sldNum" sz="quarter" idx="12"/>
          </p:nvPr>
        </p:nvSpPr>
        <p:spPr/>
        <p:txBody>
          <a:bodyPr/>
          <a:lstStyle/>
          <a:p>
            <a:fld id="{16630861-4318-414B-8E21-CA5F03E7BD41}" type="slidenum">
              <a:rPr lang="en-US" smtClean="0"/>
              <a:t>10</a:t>
            </a:fld>
            <a:endParaRPr lang="en-US"/>
          </a:p>
        </p:txBody>
      </p:sp>
      <p:sp>
        <p:nvSpPr>
          <p:cNvPr id="5" name="TextBox 4"/>
          <p:cNvSpPr txBox="1"/>
          <p:nvPr/>
        </p:nvSpPr>
        <p:spPr>
          <a:xfrm>
            <a:off x="5583936" y="6198257"/>
            <a:ext cx="5254752" cy="523220"/>
          </a:xfrm>
          <a:prstGeom prst="rect">
            <a:avLst/>
          </a:prstGeom>
          <a:noFill/>
        </p:spPr>
        <p:txBody>
          <a:bodyPr wrap="square" rtlCol="0">
            <a:spAutoFit/>
          </a:bodyPr>
          <a:lstStyle/>
          <a:p>
            <a:pPr algn="r"/>
            <a:r>
              <a:rPr lang="en-US" sz="2800" b="1" dirty="0">
                <a:solidFill>
                  <a:srgbClr val="004078"/>
                </a:solidFill>
                <a:latin typeface="Vollkorn"/>
              </a:rPr>
              <a:t>Accommodations</a:t>
            </a:r>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532603905"/>
      </p:ext>
    </p:extLst>
  </p:cSld>
  <p:clrMapOvr>
    <a:masterClrMapping/>
  </p:clrMapOvr>
  <mc:AlternateContent xmlns:mc="http://schemas.openxmlformats.org/markup-compatibility/2006">
    <mc:Choice xmlns:p14="http://schemas.microsoft.com/office/powerpoint/2010/main" Requires="p14">
      <p:transition spd="slow" p14:dur="2000" advTm="18147"/>
    </mc:Choice>
    <mc:Fallback>
      <p:transition spd="slow" advTm="1814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6630861-4318-414B-8E21-CA5F03E7BD41}" type="slidenum">
              <a:rPr lang="en-US" smtClean="0"/>
              <a:t>11</a:t>
            </a:fld>
            <a:endParaRPr lang="en-US"/>
          </a:p>
        </p:txBody>
      </p:sp>
      <p:sp>
        <p:nvSpPr>
          <p:cNvPr id="5" name="TextBox 4"/>
          <p:cNvSpPr txBox="1"/>
          <p:nvPr/>
        </p:nvSpPr>
        <p:spPr>
          <a:xfrm>
            <a:off x="5428735" y="5995751"/>
            <a:ext cx="5521470" cy="954107"/>
          </a:xfrm>
          <a:prstGeom prst="rect">
            <a:avLst/>
          </a:prstGeom>
          <a:noFill/>
        </p:spPr>
        <p:txBody>
          <a:bodyPr wrap="square" rtlCol="0">
            <a:spAutoFit/>
          </a:bodyPr>
          <a:lstStyle/>
          <a:p>
            <a:pPr algn="r"/>
            <a:r>
              <a:rPr lang="en-US" sz="2800" b="1" dirty="0">
                <a:solidFill>
                  <a:srgbClr val="004078"/>
                </a:solidFill>
                <a:latin typeface="Vollkorn"/>
              </a:rPr>
              <a:t>Interim Grade Levels and Student Participation in TIDE</a:t>
            </a:r>
          </a:p>
        </p:txBody>
      </p:sp>
      <p:pic>
        <p:nvPicPr>
          <p:cNvPr id="2" name="Picture 1">
            <a:extLst>
              <a:ext uri="{FF2B5EF4-FFF2-40B4-BE49-F238E27FC236}">
                <a16:creationId xmlns="" xmlns:a16="http://schemas.microsoft.com/office/drawing/2014/main" id="{A254B46A-66AE-4389-B45A-750F715EC0B1}"/>
              </a:ext>
            </a:extLst>
          </p:cNvPr>
          <p:cNvPicPr>
            <a:picLocks noChangeAspect="1"/>
          </p:cNvPicPr>
          <p:nvPr/>
        </p:nvPicPr>
        <p:blipFill rotWithShape="1">
          <a:blip r:embed="rId5"/>
          <a:srcRect r="27205"/>
          <a:stretch/>
        </p:blipFill>
        <p:spPr>
          <a:xfrm>
            <a:off x="105181" y="316995"/>
            <a:ext cx="11769987" cy="5285112"/>
          </a:xfrm>
          <a:prstGeom prst="rect">
            <a:avLst/>
          </a:prstGeom>
        </p:spPr>
      </p:pic>
      <p:sp>
        <p:nvSpPr>
          <p:cNvPr id="6" name="TextBox 5"/>
          <p:cNvSpPr txBox="1"/>
          <p:nvPr/>
        </p:nvSpPr>
        <p:spPr>
          <a:xfrm>
            <a:off x="6412921" y="2028502"/>
            <a:ext cx="3553098" cy="954107"/>
          </a:xfrm>
          <a:prstGeom prst="rect">
            <a:avLst/>
          </a:prstGeom>
          <a:noFill/>
          <a:ln w="38100">
            <a:solidFill>
              <a:srgbClr val="C00000"/>
            </a:solidFill>
          </a:ln>
        </p:spPr>
        <p:txBody>
          <a:bodyPr wrap="square" rtlCol="0">
            <a:spAutoFit/>
          </a:bodyPr>
          <a:lstStyle/>
          <a:p>
            <a:r>
              <a:rPr lang="en-US" sz="2800" dirty="0">
                <a:solidFill>
                  <a:srgbClr val="FF0000"/>
                </a:solidFill>
              </a:rPr>
              <a:t>Interim grade levels can be adjusted. </a:t>
            </a:r>
          </a:p>
        </p:txBody>
      </p:sp>
      <p:sp>
        <p:nvSpPr>
          <p:cNvPr id="8" name="TextBox 7">
            <a:extLst>
              <a:ext uri="{FF2B5EF4-FFF2-40B4-BE49-F238E27FC236}">
                <a16:creationId xmlns="" xmlns:a16="http://schemas.microsoft.com/office/drawing/2014/main" id="{94434BA1-F5C1-4C11-8B9D-D372D6307344}"/>
              </a:ext>
            </a:extLst>
          </p:cNvPr>
          <p:cNvSpPr txBox="1"/>
          <p:nvPr/>
        </p:nvSpPr>
        <p:spPr>
          <a:xfrm>
            <a:off x="5073406" y="4733397"/>
            <a:ext cx="4455606" cy="954107"/>
          </a:xfrm>
          <a:prstGeom prst="rect">
            <a:avLst/>
          </a:prstGeom>
          <a:noFill/>
          <a:ln w="38100">
            <a:solidFill>
              <a:srgbClr val="C00000"/>
            </a:solidFill>
          </a:ln>
        </p:spPr>
        <p:txBody>
          <a:bodyPr wrap="square" rtlCol="0">
            <a:spAutoFit/>
          </a:bodyPr>
          <a:lstStyle/>
          <a:p>
            <a:r>
              <a:rPr lang="en-US" sz="2800" dirty="0">
                <a:solidFill>
                  <a:srgbClr val="FF0000"/>
                </a:solidFill>
              </a:rPr>
              <a:t>Tests taken during the current year will appear here.</a:t>
            </a:r>
          </a:p>
        </p:txBody>
      </p:sp>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053187384"/>
      </p:ext>
    </p:extLst>
  </p:cSld>
  <p:clrMapOvr>
    <a:masterClrMapping/>
  </p:clrMapOvr>
  <mc:AlternateContent xmlns:mc="http://schemas.openxmlformats.org/markup-compatibility/2006">
    <mc:Choice xmlns:p14="http://schemas.microsoft.com/office/powerpoint/2010/main" Requires="p14">
      <p:transition spd="slow" p14:dur="2000" advTm="39470"/>
    </mc:Choice>
    <mc:Fallback>
      <p:transition spd="slow" advTm="3947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6630861-4318-414B-8E21-CA5F03E7BD41}" type="slidenum">
              <a:rPr lang="en-US" smtClean="0"/>
              <a:t>12</a:t>
            </a:fld>
            <a:endParaRPr lang="en-US"/>
          </a:p>
        </p:txBody>
      </p:sp>
      <p:sp>
        <p:nvSpPr>
          <p:cNvPr id="5" name="TextBox 4"/>
          <p:cNvSpPr txBox="1"/>
          <p:nvPr/>
        </p:nvSpPr>
        <p:spPr>
          <a:xfrm>
            <a:off x="3919712" y="6198257"/>
            <a:ext cx="6918976" cy="523220"/>
          </a:xfrm>
          <a:prstGeom prst="rect">
            <a:avLst/>
          </a:prstGeom>
          <a:noFill/>
        </p:spPr>
        <p:txBody>
          <a:bodyPr wrap="square" rtlCol="0">
            <a:spAutoFit/>
          </a:bodyPr>
          <a:lstStyle/>
          <a:p>
            <a:pPr algn="r"/>
            <a:r>
              <a:rPr lang="en-US" sz="2800" b="1" dirty="0">
                <a:solidFill>
                  <a:srgbClr val="004078"/>
                </a:solidFill>
                <a:latin typeface="Vollkorn"/>
              </a:rPr>
              <a:t>Embedded Accommodations in TIDE – Visual</a:t>
            </a:r>
          </a:p>
        </p:txBody>
      </p:sp>
      <p:sp>
        <p:nvSpPr>
          <p:cNvPr id="3" name="TextBox 2"/>
          <p:cNvSpPr txBox="1"/>
          <p:nvPr/>
        </p:nvSpPr>
        <p:spPr>
          <a:xfrm>
            <a:off x="266311" y="4433160"/>
            <a:ext cx="5738638" cy="1384995"/>
          </a:xfrm>
          <a:prstGeom prst="rect">
            <a:avLst/>
          </a:prstGeom>
          <a:solidFill>
            <a:schemeClr val="bg1"/>
          </a:solidFill>
          <a:ln w="38100">
            <a:solidFill>
              <a:srgbClr val="C00000"/>
            </a:solidFill>
          </a:ln>
        </p:spPr>
        <p:txBody>
          <a:bodyPr wrap="square" rtlCol="0">
            <a:spAutoFit/>
          </a:bodyPr>
          <a:lstStyle/>
          <a:p>
            <a:r>
              <a:rPr lang="en-US" sz="2800" dirty="0">
                <a:solidFill>
                  <a:srgbClr val="FF0000"/>
                </a:solidFill>
              </a:rPr>
              <a:t>View the visual accommodations embedded in TDS for the student in each content area.</a:t>
            </a:r>
          </a:p>
        </p:txBody>
      </p:sp>
      <p:pic>
        <p:nvPicPr>
          <p:cNvPr id="6" name="Picture 5">
            <a:extLst>
              <a:ext uri="{FF2B5EF4-FFF2-40B4-BE49-F238E27FC236}">
                <a16:creationId xmlns="" xmlns:a16="http://schemas.microsoft.com/office/drawing/2014/main" id="{FA8F7173-EB51-4C0C-8893-D7A4270F8A0E}"/>
              </a:ext>
            </a:extLst>
          </p:cNvPr>
          <p:cNvPicPr>
            <a:picLocks noChangeAspect="1"/>
          </p:cNvPicPr>
          <p:nvPr/>
        </p:nvPicPr>
        <p:blipFill>
          <a:blip r:embed="rId5"/>
          <a:stretch>
            <a:fillRect/>
          </a:stretch>
        </p:blipFill>
        <p:spPr>
          <a:xfrm>
            <a:off x="0" y="287430"/>
            <a:ext cx="12192000" cy="4065720"/>
          </a:xfrm>
          <a:prstGeom prst="rect">
            <a:avLst/>
          </a:prstGeom>
        </p:spPr>
      </p:pic>
      <p:sp>
        <p:nvSpPr>
          <p:cNvPr id="8" name="TextBox 7">
            <a:extLst>
              <a:ext uri="{FF2B5EF4-FFF2-40B4-BE49-F238E27FC236}">
                <a16:creationId xmlns="" xmlns:a16="http://schemas.microsoft.com/office/drawing/2014/main" id="{C71FCC1B-42EC-4D18-BD5C-D4300489E8BD}"/>
              </a:ext>
            </a:extLst>
          </p:cNvPr>
          <p:cNvSpPr txBox="1"/>
          <p:nvPr/>
        </p:nvSpPr>
        <p:spPr>
          <a:xfrm>
            <a:off x="6187051" y="4648603"/>
            <a:ext cx="5738638" cy="954107"/>
          </a:xfrm>
          <a:prstGeom prst="rect">
            <a:avLst/>
          </a:prstGeom>
          <a:solidFill>
            <a:schemeClr val="bg1"/>
          </a:solidFill>
          <a:ln w="38100">
            <a:solidFill>
              <a:srgbClr val="C00000"/>
            </a:solidFill>
          </a:ln>
        </p:spPr>
        <p:txBody>
          <a:bodyPr wrap="square" rtlCol="0">
            <a:spAutoFit/>
          </a:bodyPr>
          <a:lstStyle/>
          <a:p>
            <a:r>
              <a:rPr lang="en-US" sz="2800" dirty="0">
                <a:solidFill>
                  <a:srgbClr val="FF0000"/>
                </a:solidFill>
              </a:rPr>
              <a:t>Note:  Zoom, Color Choices, and Pointer may be locally set.</a:t>
            </a:r>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844352737"/>
      </p:ext>
    </p:extLst>
  </p:cSld>
  <p:clrMapOvr>
    <a:masterClrMapping/>
  </p:clrMapOvr>
  <mc:AlternateContent xmlns:mc="http://schemas.openxmlformats.org/markup-compatibility/2006">
    <mc:Choice xmlns:p14="http://schemas.microsoft.com/office/powerpoint/2010/main" Requires="p14">
      <p:transition spd="slow" p14:dur="2000" advTm="26756"/>
    </mc:Choice>
    <mc:Fallback>
      <p:transition spd="slow" advTm="2675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6630861-4318-414B-8E21-CA5F03E7BD41}" type="slidenum">
              <a:rPr lang="en-US" smtClean="0"/>
              <a:t>13</a:t>
            </a:fld>
            <a:endParaRPr lang="en-US"/>
          </a:p>
        </p:txBody>
      </p:sp>
      <p:sp>
        <p:nvSpPr>
          <p:cNvPr id="5" name="TextBox 4"/>
          <p:cNvSpPr txBox="1"/>
          <p:nvPr/>
        </p:nvSpPr>
        <p:spPr>
          <a:xfrm>
            <a:off x="3919712" y="6042964"/>
            <a:ext cx="6918976" cy="954107"/>
          </a:xfrm>
          <a:prstGeom prst="rect">
            <a:avLst/>
          </a:prstGeom>
          <a:noFill/>
        </p:spPr>
        <p:txBody>
          <a:bodyPr wrap="square" rtlCol="0">
            <a:spAutoFit/>
          </a:bodyPr>
          <a:lstStyle/>
          <a:p>
            <a:pPr algn="r"/>
            <a:r>
              <a:rPr lang="en-US" sz="2700" b="1" dirty="0">
                <a:solidFill>
                  <a:srgbClr val="004078"/>
                </a:solidFill>
                <a:latin typeface="Vollkorn"/>
              </a:rPr>
              <a:t>Assistive Technology and General Tools Accommodations in TIDE</a:t>
            </a:r>
          </a:p>
        </p:txBody>
      </p:sp>
      <p:sp>
        <p:nvSpPr>
          <p:cNvPr id="3" name="TextBox 2"/>
          <p:cNvSpPr txBox="1"/>
          <p:nvPr/>
        </p:nvSpPr>
        <p:spPr>
          <a:xfrm>
            <a:off x="1922251" y="4041716"/>
            <a:ext cx="8347497" cy="1384995"/>
          </a:xfrm>
          <a:prstGeom prst="rect">
            <a:avLst/>
          </a:prstGeom>
          <a:solidFill>
            <a:schemeClr val="bg1"/>
          </a:solidFill>
          <a:ln w="38100">
            <a:solidFill>
              <a:srgbClr val="C00000"/>
            </a:solidFill>
          </a:ln>
        </p:spPr>
        <p:txBody>
          <a:bodyPr wrap="square" rtlCol="0">
            <a:spAutoFit/>
          </a:bodyPr>
          <a:lstStyle/>
          <a:p>
            <a:r>
              <a:rPr lang="en-US" sz="2800" dirty="0">
                <a:solidFill>
                  <a:srgbClr val="FF0000"/>
                </a:solidFill>
              </a:rPr>
              <a:t>View the integration with assistive technology and general testing tools accommodations embedded in TDS for the student in each content area.</a:t>
            </a:r>
          </a:p>
        </p:txBody>
      </p:sp>
      <p:pic>
        <p:nvPicPr>
          <p:cNvPr id="2" name="Picture 1">
            <a:extLst>
              <a:ext uri="{FF2B5EF4-FFF2-40B4-BE49-F238E27FC236}">
                <a16:creationId xmlns="" xmlns:a16="http://schemas.microsoft.com/office/drawing/2014/main" id="{A5E51E14-7533-4DBC-B1DD-E161B15D85EA}"/>
              </a:ext>
            </a:extLst>
          </p:cNvPr>
          <p:cNvPicPr>
            <a:picLocks noChangeAspect="1"/>
          </p:cNvPicPr>
          <p:nvPr/>
        </p:nvPicPr>
        <p:blipFill>
          <a:blip r:embed="rId5"/>
          <a:stretch>
            <a:fillRect/>
          </a:stretch>
        </p:blipFill>
        <p:spPr>
          <a:xfrm>
            <a:off x="80010" y="136521"/>
            <a:ext cx="11967210" cy="3520367"/>
          </a:xfrm>
          <a:prstGeom prst="rect">
            <a:avLst/>
          </a:prstGeom>
        </p:spPr>
      </p:pic>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337048925"/>
      </p:ext>
    </p:extLst>
  </p:cSld>
  <p:clrMapOvr>
    <a:masterClrMapping/>
  </p:clrMapOvr>
  <mc:AlternateContent xmlns:mc="http://schemas.openxmlformats.org/markup-compatibility/2006">
    <mc:Choice xmlns:p14="http://schemas.microsoft.com/office/powerpoint/2010/main" Requires="p14">
      <p:transition spd="slow" p14:dur="2000" advTm="43487"/>
    </mc:Choice>
    <mc:Fallback>
      <p:transition spd="slow" advTm="4348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81707" y="3446397"/>
            <a:ext cx="11834447" cy="869571"/>
          </a:xfrm>
        </p:spPr>
        <p:txBody>
          <a:bodyPr>
            <a:normAutofit/>
          </a:bodyPr>
          <a:lstStyle/>
          <a:p>
            <a:r>
              <a:rPr lang="en-US" sz="4000" dirty="0"/>
              <a:t>CBA School Coordinator Training</a:t>
            </a:r>
          </a:p>
        </p:txBody>
      </p:sp>
      <p:sp>
        <p:nvSpPr>
          <p:cNvPr id="3" name="Subtitle 2"/>
          <p:cNvSpPr>
            <a:spLocks noGrp="1"/>
          </p:cNvSpPr>
          <p:nvPr>
            <p:ph type="subTitle" idx="1"/>
          </p:nvPr>
        </p:nvSpPr>
        <p:spPr>
          <a:xfrm>
            <a:off x="2661137" y="4584194"/>
            <a:ext cx="6875585" cy="682751"/>
          </a:xfrm>
        </p:spPr>
        <p:txBody>
          <a:bodyPr>
            <a:normAutofit/>
          </a:bodyPr>
          <a:lstStyle/>
          <a:p>
            <a:r>
              <a:rPr lang="en-US" sz="3600" dirty="0"/>
              <a:t>During Testing</a:t>
            </a:r>
          </a:p>
        </p:txBody>
      </p:sp>
      <p:sp>
        <p:nvSpPr>
          <p:cNvPr id="4" name="Date Placeholder 3"/>
          <p:cNvSpPr>
            <a:spLocks noGrp="1"/>
          </p:cNvSpPr>
          <p:nvPr>
            <p:ph type="dt" sz="half" idx="10"/>
          </p:nvPr>
        </p:nvSpPr>
        <p:spPr>
          <a:xfrm>
            <a:off x="4727328" y="5476496"/>
            <a:ext cx="2743200" cy="365125"/>
          </a:xfrm>
        </p:spPr>
        <p:txBody>
          <a:bodyPr/>
          <a:lstStyle/>
          <a:p>
            <a:r>
              <a:rPr lang="en-US" sz="2400" dirty="0">
                <a:latin typeface="Vollkorn"/>
              </a:rPr>
              <a:t>August 2019</a:t>
            </a:r>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107941180"/>
      </p:ext>
    </p:extLst>
  </p:cSld>
  <p:clrMapOvr>
    <a:masterClrMapping/>
  </p:clrMapOvr>
  <mc:AlternateContent xmlns:mc="http://schemas.openxmlformats.org/markup-compatibility/2006">
    <mc:Choice xmlns:p14="http://schemas.microsoft.com/office/powerpoint/2010/main" Requires="p14">
      <p:transition spd="slow" p14:dur="2000" advTm="3424"/>
    </mc:Choice>
    <mc:Fallback>
      <p:transition spd="slow" advTm="342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68224" y="463297"/>
            <a:ext cx="11606784" cy="5409967"/>
          </a:xfrm>
        </p:spPr>
        <p:txBody>
          <a:bodyPr>
            <a:normAutofit/>
          </a:bodyPr>
          <a:lstStyle/>
          <a:p>
            <a:pPr marL="0" indent="0" fontAlgn="auto">
              <a:spcAft>
                <a:spcPts val="0"/>
              </a:spcAft>
              <a:buNone/>
              <a:defRPr/>
            </a:pPr>
            <a:r>
              <a:rPr lang="en-US" sz="4000" b="1" dirty="0">
                <a:solidFill>
                  <a:srgbClr val="1C3F93"/>
                </a:solidFill>
              </a:rPr>
              <a:t>Monitoring</a:t>
            </a:r>
          </a:p>
          <a:p>
            <a:pPr marL="0" indent="0" fontAlgn="auto">
              <a:spcAft>
                <a:spcPts val="0"/>
              </a:spcAft>
              <a:buNone/>
              <a:defRPr/>
            </a:pPr>
            <a:endParaRPr lang="en-US" sz="2000" dirty="0">
              <a:solidFill>
                <a:srgbClr val="1C3F93"/>
              </a:solidFill>
            </a:endParaRPr>
          </a:p>
          <a:p>
            <a:pPr marL="0" indent="0" fontAlgn="auto">
              <a:spcAft>
                <a:spcPts val="0"/>
              </a:spcAft>
              <a:buNone/>
              <a:defRPr/>
            </a:pPr>
            <a:r>
              <a:rPr lang="en-US" sz="4000" dirty="0">
                <a:solidFill>
                  <a:srgbClr val="1C3F93"/>
                </a:solidFill>
              </a:rPr>
              <a:t>Monitoring during test administration lessens the likelihood of test irregularities.</a:t>
            </a:r>
          </a:p>
          <a:p>
            <a:pPr marL="1035050" indent="-571500">
              <a:defRPr/>
            </a:pPr>
            <a:r>
              <a:rPr lang="en-US" sz="3600" dirty="0">
                <a:solidFill>
                  <a:srgbClr val="1C3F93"/>
                </a:solidFill>
              </a:rPr>
              <a:t>Be visible in hallways during testing to minimize disruptions</a:t>
            </a:r>
          </a:p>
          <a:p>
            <a:pPr marL="1035050" indent="-571500">
              <a:defRPr/>
            </a:pPr>
            <a:r>
              <a:rPr lang="en-US" sz="3600" dirty="0">
                <a:solidFill>
                  <a:srgbClr val="1C3F93"/>
                </a:solidFill>
              </a:rPr>
              <a:t>Be available to assist Test Administrators</a:t>
            </a:r>
            <a:endParaRPr lang="en-US" sz="3000" dirty="0">
              <a:solidFill>
                <a:srgbClr val="1C3F93"/>
              </a:solidFill>
            </a:endParaRPr>
          </a:p>
          <a:p>
            <a:pPr marL="463550" indent="0">
              <a:buNone/>
              <a:defRPr/>
            </a:pPr>
            <a:endParaRPr lang="en-US" dirty="0">
              <a:solidFill>
                <a:srgbClr val="1C3F93"/>
              </a:solidFill>
            </a:endParaRPr>
          </a:p>
        </p:txBody>
      </p:sp>
      <p:sp>
        <p:nvSpPr>
          <p:cNvPr id="4" name="Slide Number Placeholder 3"/>
          <p:cNvSpPr>
            <a:spLocks noGrp="1"/>
          </p:cNvSpPr>
          <p:nvPr>
            <p:ph type="sldNum" sz="quarter" idx="12"/>
          </p:nvPr>
        </p:nvSpPr>
        <p:spPr/>
        <p:txBody>
          <a:bodyPr/>
          <a:lstStyle/>
          <a:p>
            <a:fld id="{16630861-4318-414B-8E21-CA5F03E7BD41}" type="slidenum">
              <a:rPr lang="en-US" smtClean="0"/>
              <a:t>15</a:t>
            </a:fld>
            <a:endParaRPr lang="en-US"/>
          </a:p>
        </p:txBody>
      </p:sp>
      <p:sp>
        <p:nvSpPr>
          <p:cNvPr id="5" name="TextBox 4"/>
          <p:cNvSpPr txBox="1"/>
          <p:nvPr/>
        </p:nvSpPr>
        <p:spPr>
          <a:xfrm>
            <a:off x="6291072" y="6198257"/>
            <a:ext cx="4547616" cy="523220"/>
          </a:xfrm>
          <a:prstGeom prst="rect">
            <a:avLst/>
          </a:prstGeom>
          <a:noFill/>
        </p:spPr>
        <p:txBody>
          <a:bodyPr wrap="square" rtlCol="0">
            <a:spAutoFit/>
          </a:bodyPr>
          <a:lstStyle/>
          <a:p>
            <a:pPr algn="r"/>
            <a:r>
              <a:rPr lang="en-US" sz="2800" b="1" dirty="0">
                <a:solidFill>
                  <a:srgbClr val="004078"/>
                </a:solidFill>
                <a:latin typeface="Vollkorn"/>
              </a:rPr>
              <a:t>Monitoring</a:t>
            </a:r>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766506618"/>
      </p:ext>
    </p:extLst>
  </p:cSld>
  <p:clrMapOvr>
    <a:masterClrMapping/>
  </p:clrMapOvr>
  <mc:AlternateContent xmlns:mc="http://schemas.openxmlformats.org/markup-compatibility/2006">
    <mc:Choice xmlns:p14="http://schemas.microsoft.com/office/powerpoint/2010/main" Requires="p14">
      <p:transition spd="slow" p14:dur="2000" advTm="23484"/>
    </mc:Choice>
    <mc:Fallback>
      <p:transition spd="slow" advTm="2348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81707" y="3446397"/>
            <a:ext cx="11834447" cy="869571"/>
          </a:xfrm>
        </p:spPr>
        <p:txBody>
          <a:bodyPr>
            <a:normAutofit/>
          </a:bodyPr>
          <a:lstStyle/>
          <a:p>
            <a:r>
              <a:rPr lang="en-US" sz="4000" dirty="0"/>
              <a:t>CBA School Coordinator Training</a:t>
            </a:r>
          </a:p>
        </p:txBody>
      </p:sp>
      <p:sp>
        <p:nvSpPr>
          <p:cNvPr id="3" name="Subtitle 2"/>
          <p:cNvSpPr>
            <a:spLocks noGrp="1"/>
          </p:cNvSpPr>
          <p:nvPr>
            <p:ph type="subTitle" idx="1"/>
          </p:nvPr>
        </p:nvSpPr>
        <p:spPr>
          <a:xfrm>
            <a:off x="2661137" y="4584194"/>
            <a:ext cx="6875585" cy="682751"/>
          </a:xfrm>
        </p:spPr>
        <p:txBody>
          <a:bodyPr>
            <a:normAutofit/>
          </a:bodyPr>
          <a:lstStyle/>
          <a:p>
            <a:r>
              <a:rPr lang="en-US" sz="3600" dirty="0"/>
              <a:t>After Testing</a:t>
            </a:r>
          </a:p>
        </p:txBody>
      </p:sp>
      <p:sp>
        <p:nvSpPr>
          <p:cNvPr id="4" name="Date Placeholder 3"/>
          <p:cNvSpPr>
            <a:spLocks noGrp="1"/>
          </p:cNvSpPr>
          <p:nvPr>
            <p:ph type="dt" sz="half" idx="10"/>
          </p:nvPr>
        </p:nvSpPr>
        <p:spPr>
          <a:xfrm>
            <a:off x="4727328" y="5476496"/>
            <a:ext cx="2743200" cy="365125"/>
          </a:xfrm>
        </p:spPr>
        <p:txBody>
          <a:bodyPr/>
          <a:lstStyle/>
          <a:p>
            <a:r>
              <a:rPr lang="en-US" sz="2400" dirty="0">
                <a:latin typeface="Vollkorn"/>
              </a:rPr>
              <a:t>August 2019</a:t>
            </a:r>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5589032"/>
      </p:ext>
    </p:extLst>
  </p:cSld>
  <p:clrMapOvr>
    <a:masterClrMapping/>
  </p:clrMapOvr>
  <mc:AlternateContent xmlns:mc="http://schemas.openxmlformats.org/markup-compatibility/2006">
    <mc:Choice xmlns:p14="http://schemas.microsoft.com/office/powerpoint/2010/main" Requires="p14">
      <p:transition spd="slow" p14:dur="2000" advTm="2720"/>
    </mc:Choice>
    <mc:Fallback>
      <p:transition spd="slow" advTm="272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6630861-4318-414B-8E21-CA5F03E7BD41}" type="slidenum">
              <a:rPr lang="en-US" smtClean="0"/>
              <a:t>17</a:t>
            </a:fld>
            <a:endParaRPr lang="en-US"/>
          </a:p>
        </p:txBody>
      </p:sp>
      <p:sp>
        <p:nvSpPr>
          <p:cNvPr id="5" name="TextBox 4"/>
          <p:cNvSpPr txBox="1"/>
          <p:nvPr/>
        </p:nvSpPr>
        <p:spPr>
          <a:xfrm>
            <a:off x="6291072" y="6198257"/>
            <a:ext cx="4547616" cy="523220"/>
          </a:xfrm>
          <a:prstGeom prst="rect">
            <a:avLst/>
          </a:prstGeom>
          <a:noFill/>
        </p:spPr>
        <p:txBody>
          <a:bodyPr wrap="square" rtlCol="0">
            <a:spAutoFit/>
          </a:bodyPr>
          <a:lstStyle/>
          <a:p>
            <a:pPr algn="r"/>
            <a:r>
              <a:rPr lang="en-US" sz="2800" b="1" dirty="0">
                <a:solidFill>
                  <a:srgbClr val="004078"/>
                </a:solidFill>
                <a:latin typeface="Vollkorn"/>
              </a:rPr>
              <a:t>SHRED</a:t>
            </a:r>
          </a:p>
        </p:txBody>
      </p:sp>
      <p:sp>
        <p:nvSpPr>
          <p:cNvPr id="6" name="Content Placeholder 5"/>
          <p:cNvSpPr>
            <a:spLocks noGrp="1"/>
          </p:cNvSpPr>
          <p:nvPr>
            <p:ph idx="1"/>
          </p:nvPr>
        </p:nvSpPr>
        <p:spPr>
          <a:xfrm>
            <a:off x="6589808" y="1584960"/>
            <a:ext cx="4681664" cy="2630678"/>
          </a:xfrm>
          <a:prstGeom prst="ellipse">
            <a:avLst/>
          </a:prstGeom>
          <a:solidFill>
            <a:schemeClr val="tx1"/>
          </a:solidFill>
          <a:ln>
            <a:solidFill>
              <a:schemeClr val="tx1"/>
            </a:solidFill>
          </a:ln>
          <a:effectLst>
            <a:outerShdw blurRad="50800" dist="38100" dir="2700000" algn="tl" rotWithShape="0">
              <a:prstClr val="black">
                <a:alpha val="40000"/>
              </a:prstClr>
            </a:outerShdw>
          </a:effectLst>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marL="0" indent="0" algn="ctr">
              <a:buNone/>
            </a:pPr>
            <a:r>
              <a:rPr lang="en-US" sz="4000" b="1" dirty="0">
                <a:latin typeface="Vollkorn"/>
              </a:rPr>
              <a:t>Shred all graph and scratch paper</a:t>
            </a:r>
          </a:p>
        </p:txBody>
      </p:sp>
      <p:pic>
        <p:nvPicPr>
          <p:cNvPr id="7" name="Content Placeholder 4" descr="SE-16.jpg"/>
          <p:cNvPicPr>
            <a:picLocks noChangeAspect="1"/>
          </p:cNvPicPr>
          <p:nvPr/>
        </p:nvPicPr>
        <p:blipFill>
          <a:blip r:embed="rId4" cstate="print"/>
          <a:stretch>
            <a:fillRect/>
          </a:stretch>
        </p:blipFill>
        <p:spPr>
          <a:xfrm>
            <a:off x="914431" y="1422282"/>
            <a:ext cx="4681664" cy="2659243"/>
          </a:xfrm>
          <a:prstGeom prst="ellipse">
            <a:avLst/>
          </a:prstGeom>
          <a:ln>
            <a:noFill/>
          </a:ln>
          <a:effectLst>
            <a:outerShdw blurRad="50800" dist="38100" dir="5400000" algn="t" rotWithShape="0">
              <a:prstClr val="black">
                <a:alpha val="40000"/>
              </a:prstClr>
            </a:outerShdw>
            <a:softEdge rad="112500"/>
          </a:effectLst>
        </p:spPr>
      </p:pic>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437183811"/>
      </p:ext>
    </p:extLst>
  </p:cSld>
  <p:clrMapOvr>
    <a:masterClrMapping/>
  </p:clrMapOvr>
  <mc:AlternateContent xmlns:mc="http://schemas.openxmlformats.org/markup-compatibility/2006">
    <mc:Choice xmlns:p14="http://schemas.microsoft.com/office/powerpoint/2010/main" Requires="p14">
      <p:transition spd="slow" p14:dur="2000" advTm="12026"/>
    </mc:Choice>
    <mc:Fallback>
      <p:transition spd="slow" advTm="1202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81707" y="3446397"/>
            <a:ext cx="11834447" cy="869571"/>
          </a:xfrm>
        </p:spPr>
        <p:txBody>
          <a:bodyPr>
            <a:normAutofit/>
          </a:bodyPr>
          <a:lstStyle/>
          <a:p>
            <a:r>
              <a:rPr lang="en-US" sz="4000" dirty="0"/>
              <a:t>CBA School Coordinator Training</a:t>
            </a:r>
          </a:p>
        </p:txBody>
      </p:sp>
      <p:sp>
        <p:nvSpPr>
          <p:cNvPr id="3" name="Subtitle 2"/>
          <p:cNvSpPr>
            <a:spLocks noGrp="1"/>
          </p:cNvSpPr>
          <p:nvPr>
            <p:ph type="subTitle" idx="1"/>
          </p:nvPr>
        </p:nvSpPr>
        <p:spPr>
          <a:xfrm>
            <a:off x="2661137" y="4584194"/>
            <a:ext cx="6875585" cy="682751"/>
          </a:xfrm>
        </p:spPr>
        <p:txBody>
          <a:bodyPr>
            <a:normAutofit/>
          </a:bodyPr>
          <a:lstStyle/>
          <a:p>
            <a:r>
              <a:rPr lang="en-US" sz="3600" dirty="0"/>
              <a:t>Content Area Tests</a:t>
            </a:r>
          </a:p>
        </p:txBody>
      </p:sp>
      <p:sp>
        <p:nvSpPr>
          <p:cNvPr id="4" name="Date Placeholder 3"/>
          <p:cNvSpPr>
            <a:spLocks noGrp="1"/>
          </p:cNvSpPr>
          <p:nvPr>
            <p:ph type="dt" sz="half" idx="10"/>
          </p:nvPr>
        </p:nvSpPr>
        <p:spPr>
          <a:xfrm>
            <a:off x="4727328" y="5476496"/>
            <a:ext cx="2743200" cy="365125"/>
          </a:xfrm>
        </p:spPr>
        <p:txBody>
          <a:bodyPr/>
          <a:lstStyle/>
          <a:p>
            <a:r>
              <a:rPr lang="en-US" sz="2400" dirty="0">
                <a:latin typeface="Vollkorn"/>
              </a:rPr>
              <a:t>Spring 2019</a:t>
            </a:r>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759734623"/>
      </p:ext>
    </p:extLst>
  </p:cSld>
  <p:clrMapOvr>
    <a:masterClrMapping/>
  </p:clrMapOvr>
  <mc:AlternateContent xmlns:mc="http://schemas.openxmlformats.org/markup-compatibility/2006">
    <mc:Choice xmlns:p14="http://schemas.microsoft.com/office/powerpoint/2010/main" Requires="p14">
      <p:transition spd="slow" p14:dur="2000" advTm="3393"/>
    </mc:Choice>
    <mc:Fallback>
      <p:transition spd="slow" advTm="339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68224" y="463297"/>
            <a:ext cx="11606784" cy="5409967"/>
          </a:xfrm>
        </p:spPr>
        <p:txBody>
          <a:bodyPr>
            <a:normAutofit/>
          </a:bodyPr>
          <a:lstStyle/>
          <a:p>
            <a:pPr marL="0" indent="0">
              <a:buNone/>
            </a:pPr>
            <a:r>
              <a:rPr lang="en-US" sz="4000" b="1" dirty="0">
                <a:solidFill>
                  <a:srgbClr val="004078"/>
                </a:solidFill>
              </a:rPr>
              <a:t>Content Area Tests:</a:t>
            </a:r>
          </a:p>
          <a:p>
            <a:pPr lvl="1"/>
            <a:r>
              <a:rPr lang="en-US" sz="3600" dirty="0">
                <a:solidFill>
                  <a:srgbClr val="004078"/>
                </a:solidFill>
              </a:rPr>
              <a:t>Math</a:t>
            </a:r>
          </a:p>
          <a:p>
            <a:pPr lvl="2"/>
            <a:r>
              <a:rPr lang="en-US" sz="3200" dirty="0">
                <a:solidFill>
                  <a:srgbClr val="004078"/>
                </a:solidFill>
              </a:rPr>
              <a:t>Grades 3-8</a:t>
            </a:r>
          </a:p>
          <a:p>
            <a:pPr lvl="1"/>
            <a:r>
              <a:rPr lang="en-US" sz="3600" dirty="0">
                <a:solidFill>
                  <a:srgbClr val="004078"/>
                </a:solidFill>
              </a:rPr>
              <a:t>ELA - Reading</a:t>
            </a:r>
          </a:p>
          <a:p>
            <a:pPr lvl="2"/>
            <a:r>
              <a:rPr lang="en-US" sz="3200" dirty="0">
                <a:solidFill>
                  <a:srgbClr val="004078"/>
                </a:solidFill>
              </a:rPr>
              <a:t>Grades 3-8</a:t>
            </a:r>
          </a:p>
          <a:p>
            <a:pPr lvl="1"/>
            <a:r>
              <a:rPr lang="en-US" sz="3600" dirty="0">
                <a:solidFill>
                  <a:srgbClr val="004078"/>
                </a:solidFill>
              </a:rPr>
              <a:t> ELA - Writing</a:t>
            </a:r>
          </a:p>
          <a:p>
            <a:pPr lvl="2"/>
            <a:r>
              <a:rPr lang="en-US" sz="3200" dirty="0">
                <a:solidFill>
                  <a:srgbClr val="004078"/>
                </a:solidFill>
              </a:rPr>
              <a:t>Grades 3-8</a:t>
            </a:r>
            <a:endParaRPr lang="en-US" sz="3600" dirty="0">
              <a:solidFill>
                <a:srgbClr val="004078"/>
              </a:solidFill>
            </a:endParaRPr>
          </a:p>
          <a:p>
            <a:endParaRPr lang="en-US" sz="4000" dirty="0">
              <a:solidFill>
                <a:srgbClr val="004078"/>
              </a:solidFill>
            </a:endParaRPr>
          </a:p>
        </p:txBody>
      </p:sp>
      <p:sp>
        <p:nvSpPr>
          <p:cNvPr id="4" name="Slide Number Placeholder 3"/>
          <p:cNvSpPr>
            <a:spLocks noGrp="1"/>
          </p:cNvSpPr>
          <p:nvPr>
            <p:ph type="sldNum" sz="quarter" idx="12"/>
          </p:nvPr>
        </p:nvSpPr>
        <p:spPr/>
        <p:txBody>
          <a:bodyPr/>
          <a:lstStyle/>
          <a:p>
            <a:fld id="{16630861-4318-414B-8E21-CA5F03E7BD41}" type="slidenum">
              <a:rPr lang="en-US" smtClean="0"/>
              <a:t>19</a:t>
            </a:fld>
            <a:endParaRPr lang="en-US"/>
          </a:p>
        </p:txBody>
      </p:sp>
      <p:sp>
        <p:nvSpPr>
          <p:cNvPr id="5" name="TextBox 4"/>
          <p:cNvSpPr txBox="1"/>
          <p:nvPr/>
        </p:nvSpPr>
        <p:spPr>
          <a:xfrm>
            <a:off x="7168896" y="6198257"/>
            <a:ext cx="3669792" cy="523220"/>
          </a:xfrm>
          <a:prstGeom prst="rect">
            <a:avLst/>
          </a:prstGeom>
          <a:noFill/>
        </p:spPr>
        <p:txBody>
          <a:bodyPr wrap="square" rtlCol="0">
            <a:spAutoFit/>
          </a:bodyPr>
          <a:lstStyle/>
          <a:p>
            <a:pPr algn="r"/>
            <a:r>
              <a:rPr lang="en-US" sz="2800" b="1" dirty="0">
                <a:solidFill>
                  <a:srgbClr val="004078"/>
                </a:solidFill>
                <a:latin typeface="Vollkorn"/>
              </a:rPr>
              <a:t>Content Area Tests</a:t>
            </a:r>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374275171"/>
      </p:ext>
    </p:extLst>
  </p:cSld>
  <p:clrMapOvr>
    <a:masterClrMapping/>
  </p:clrMapOvr>
  <mc:AlternateContent xmlns:mc="http://schemas.openxmlformats.org/markup-compatibility/2006">
    <mc:Choice xmlns:p14="http://schemas.microsoft.com/office/powerpoint/2010/main" Requires="p14">
      <p:transition spd="slow" p14:dur="2000" advTm="19171"/>
    </mc:Choice>
    <mc:Fallback>
      <p:transition spd="slow" advTm="1917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68224" y="463297"/>
            <a:ext cx="11606784" cy="5409967"/>
          </a:xfrm>
        </p:spPr>
        <p:txBody>
          <a:bodyPr>
            <a:normAutofit/>
          </a:bodyPr>
          <a:lstStyle/>
          <a:p>
            <a:pPr marL="0" indent="0">
              <a:buNone/>
            </a:pPr>
            <a:r>
              <a:rPr lang="en-US" sz="4000" b="1" dirty="0">
                <a:solidFill>
                  <a:srgbClr val="004078"/>
                </a:solidFill>
              </a:rPr>
              <a:t>Math:</a:t>
            </a:r>
          </a:p>
          <a:p>
            <a:r>
              <a:rPr lang="en-US" dirty="0">
                <a:solidFill>
                  <a:srgbClr val="1C3F93"/>
                </a:solidFill>
              </a:rPr>
              <a:t>Grades administered</a:t>
            </a:r>
          </a:p>
          <a:p>
            <a:pPr lvl="1"/>
            <a:r>
              <a:rPr lang="en-US" sz="2800" dirty="0">
                <a:solidFill>
                  <a:srgbClr val="1C3F93"/>
                </a:solidFill>
              </a:rPr>
              <a:t>3-8</a:t>
            </a:r>
          </a:p>
          <a:p>
            <a:r>
              <a:rPr lang="en-US" dirty="0">
                <a:solidFill>
                  <a:srgbClr val="1C3F93"/>
                </a:solidFill>
              </a:rPr>
              <a:t>Session </a:t>
            </a:r>
          </a:p>
          <a:p>
            <a:pPr lvl="1"/>
            <a:r>
              <a:rPr lang="en-US" dirty="0">
                <a:solidFill>
                  <a:srgbClr val="1C3F93"/>
                </a:solidFill>
              </a:rPr>
              <a:t>Computer Adaptive Test</a:t>
            </a:r>
          </a:p>
          <a:p>
            <a:r>
              <a:rPr lang="en-US" dirty="0">
                <a:solidFill>
                  <a:srgbClr val="1C3F93"/>
                </a:solidFill>
              </a:rPr>
              <a:t>Key administration points</a:t>
            </a:r>
          </a:p>
          <a:p>
            <a:pPr lvl="1"/>
            <a:r>
              <a:rPr lang="en-US" dirty="0">
                <a:solidFill>
                  <a:srgbClr val="1C3F93"/>
                </a:solidFill>
              </a:rPr>
              <a:t>Item Review</a:t>
            </a:r>
          </a:p>
          <a:p>
            <a:pPr lvl="2"/>
            <a:r>
              <a:rPr lang="en-US" dirty="0">
                <a:solidFill>
                  <a:srgbClr val="1C3F93"/>
                </a:solidFill>
              </a:rPr>
              <a:t>Can only review items in current test segment</a:t>
            </a:r>
          </a:p>
          <a:p>
            <a:pPr lvl="1"/>
            <a:r>
              <a:rPr lang="en-US" dirty="0">
                <a:solidFill>
                  <a:srgbClr val="1C3F93"/>
                </a:solidFill>
              </a:rPr>
              <a:t>Calculators </a:t>
            </a:r>
          </a:p>
          <a:p>
            <a:pPr lvl="2"/>
            <a:r>
              <a:rPr lang="en-US" dirty="0">
                <a:solidFill>
                  <a:srgbClr val="1C3F93"/>
                </a:solidFill>
              </a:rPr>
              <a:t>Provided online during calculator segment – </a:t>
            </a:r>
            <a:r>
              <a:rPr lang="en-US" b="1" dirty="0">
                <a:solidFill>
                  <a:srgbClr val="1C3F93"/>
                </a:solidFill>
              </a:rPr>
              <a:t>Grade 6 only</a:t>
            </a:r>
            <a:r>
              <a:rPr lang="en-US" dirty="0">
                <a:solidFill>
                  <a:srgbClr val="1C3F93"/>
                </a:solidFill>
              </a:rPr>
              <a:t>                                                                     (unless accommodation for special calculator)</a:t>
            </a:r>
          </a:p>
          <a:p>
            <a:pPr lvl="2"/>
            <a:r>
              <a:rPr lang="en-US" dirty="0">
                <a:solidFill>
                  <a:srgbClr val="1C3F93"/>
                </a:solidFill>
              </a:rPr>
              <a:t>Provided online for entire test – </a:t>
            </a:r>
            <a:r>
              <a:rPr lang="en-US" b="1" dirty="0">
                <a:solidFill>
                  <a:srgbClr val="1C3F93"/>
                </a:solidFill>
              </a:rPr>
              <a:t>Grades 7 and 8</a:t>
            </a:r>
          </a:p>
          <a:p>
            <a:endParaRPr lang="en-US" sz="4000" dirty="0">
              <a:solidFill>
                <a:srgbClr val="004078"/>
              </a:solidFill>
            </a:endParaRPr>
          </a:p>
        </p:txBody>
      </p:sp>
      <p:sp>
        <p:nvSpPr>
          <p:cNvPr id="4" name="Slide Number Placeholder 3"/>
          <p:cNvSpPr>
            <a:spLocks noGrp="1"/>
          </p:cNvSpPr>
          <p:nvPr>
            <p:ph type="sldNum" sz="quarter" idx="12"/>
          </p:nvPr>
        </p:nvSpPr>
        <p:spPr/>
        <p:txBody>
          <a:bodyPr/>
          <a:lstStyle/>
          <a:p>
            <a:fld id="{16630861-4318-414B-8E21-CA5F03E7BD41}" type="slidenum">
              <a:rPr lang="en-US" smtClean="0"/>
              <a:t>20</a:t>
            </a:fld>
            <a:endParaRPr lang="en-US"/>
          </a:p>
        </p:txBody>
      </p:sp>
      <p:sp>
        <p:nvSpPr>
          <p:cNvPr id="5" name="TextBox 4"/>
          <p:cNvSpPr txBox="1"/>
          <p:nvPr/>
        </p:nvSpPr>
        <p:spPr>
          <a:xfrm>
            <a:off x="7168896" y="6198257"/>
            <a:ext cx="3669792" cy="523220"/>
          </a:xfrm>
          <a:prstGeom prst="rect">
            <a:avLst/>
          </a:prstGeom>
          <a:noFill/>
        </p:spPr>
        <p:txBody>
          <a:bodyPr wrap="square" rtlCol="0">
            <a:spAutoFit/>
          </a:bodyPr>
          <a:lstStyle/>
          <a:p>
            <a:pPr algn="r"/>
            <a:r>
              <a:rPr lang="en-US" sz="2800" b="1" dirty="0">
                <a:solidFill>
                  <a:srgbClr val="004078"/>
                </a:solidFill>
                <a:latin typeface="Vollkorn"/>
              </a:rPr>
              <a:t>Math Tests</a:t>
            </a:r>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738041742"/>
      </p:ext>
    </p:extLst>
  </p:cSld>
  <p:clrMapOvr>
    <a:masterClrMapping/>
  </p:clrMapOvr>
  <mc:AlternateContent xmlns:mc="http://schemas.openxmlformats.org/markup-compatibility/2006">
    <mc:Choice xmlns:p14="http://schemas.microsoft.com/office/powerpoint/2010/main" Requires="p14">
      <p:transition spd="slow" p14:dur="2000" advTm="39182"/>
    </mc:Choice>
    <mc:Fallback>
      <p:transition spd="slow" advTm="3918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68224" y="463297"/>
            <a:ext cx="11606784" cy="5409967"/>
          </a:xfrm>
        </p:spPr>
        <p:txBody>
          <a:bodyPr>
            <a:normAutofit/>
          </a:bodyPr>
          <a:lstStyle/>
          <a:p>
            <a:pPr marL="0" indent="0">
              <a:buNone/>
            </a:pPr>
            <a:r>
              <a:rPr lang="en-US" sz="4000" b="1" dirty="0">
                <a:solidFill>
                  <a:srgbClr val="004078"/>
                </a:solidFill>
              </a:rPr>
              <a:t>ELA - Reading:</a:t>
            </a:r>
          </a:p>
          <a:p>
            <a:r>
              <a:rPr lang="en-US" dirty="0">
                <a:solidFill>
                  <a:srgbClr val="1C3F93"/>
                </a:solidFill>
              </a:rPr>
              <a:t>Grades administered</a:t>
            </a:r>
          </a:p>
          <a:p>
            <a:pPr lvl="1"/>
            <a:r>
              <a:rPr lang="en-US" sz="2800" dirty="0">
                <a:solidFill>
                  <a:srgbClr val="1C3F93"/>
                </a:solidFill>
              </a:rPr>
              <a:t>3-8</a:t>
            </a:r>
          </a:p>
          <a:p>
            <a:r>
              <a:rPr lang="en-US" dirty="0">
                <a:solidFill>
                  <a:srgbClr val="1C3F93"/>
                </a:solidFill>
              </a:rPr>
              <a:t>Session</a:t>
            </a:r>
          </a:p>
          <a:p>
            <a:pPr lvl="1"/>
            <a:r>
              <a:rPr lang="en-US" dirty="0">
                <a:solidFill>
                  <a:srgbClr val="1C3F93"/>
                </a:solidFill>
              </a:rPr>
              <a:t>Computer Adaptive Test</a:t>
            </a:r>
          </a:p>
          <a:p>
            <a:r>
              <a:rPr lang="en-US" dirty="0">
                <a:solidFill>
                  <a:srgbClr val="1C3F93"/>
                </a:solidFill>
              </a:rPr>
              <a:t>Key administration points</a:t>
            </a:r>
          </a:p>
          <a:p>
            <a:pPr lvl="1"/>
            <a:r>
              <a:rPr lang="en-US" dirty="0">
                <a:solidFill>
                  <a:srgbClr val="1C3F93"/>
                </a:solidFill>
              </a:rPr>
              <a:t>Item Review</a:t>
            </a:r>
          </a:p>
          <a:p>
            <a:pPr lvl="2"/>
            <a:r>
              <a:rPr lang="en-US" dirty="0">
                <a:solidFill>
                  <a:srgbClr val="1C3F93"/>
                </a:solidFill>
              </a:rPr>
              <a:t>Can only review items in current segment</a:t>
            </a:r>
          </a:p>
        </p:txBody>
      </p:sp>
      <p:sp>
        <p:nvSpPr>
          <p:cNvPr id="4" name="Slide Number Placeholder 3"/>
          <p:cNvSpPr>
            <a:spLocks noGrp="1"/>
          </p:cNvSpPr>
          <p:nvPr>
            <p:ph type="sldNum" sz="quarter" idx="12"/>
          </p:nvPr>
        </p:nvSpPr>
        <p:spPr/>
        <p:txBody>
          <a:bodyPr/>
          <a:lstStyle/>
          <a:p>
            <a:fld id="{16630861-4318-414B-8E21-CA5F03E7BD41}" type="slidenum">
              <a:rPr lang="en-US" smtClean="0"/>
              <a:t>21</a:t>
            </a:fld>
            <a:endParaRPr lang="en-US"/>
          </a:p>
        </p:txBody>
      </p:sp>
      <p:sp>
        <p:nvSpPr>
          <p:cNvPr id="5" name="TextBox 4"/>
          <p:cNvSpPr txBox="1"/>
          <p:nvPr/>
        </p:nvSpPr>
        <p:spPr>
          <a:xfrm>
            <a:off x="7168896" y="6198257"/>
            <a:ext cx="3669792" cy="523220"/>
          </a:xfrm>
          <a:prstGeom prst="rect">
            <a:avLst/>
          </a:prstGeom>
          <a:noFill/>
        </p:spPr>
        <p:txBody>
          <a:bodyPr wrap="square" rtlCol="0">
            <a:spAutoFit/>
          </a:bodyPr>
          <a:lstStyle/>
          <a:p>
            <a:pPr algn="r"/>
            <a:r>
              <a:rPr lang="en-US" sz="2800" b="1" dirty="0">
                <a:solidFill>
                  <a:srgbClr val="004078"/>
                </a:solidFill>
                <a:latin typeface="Vollkorn"/>
              </a:rPr>
              <a:t>ELA - Reading Tests</a:t>
            </a:r>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72973772"/>
      </p:ext>
    </p:extLst>
  </p:cSld>
  <p:clrMapOvr>
    <a:masterClrMapping/>
  </p:clrMapOvr>
  <mc:AlternateContent xmlns:mc="http://schemas.openxmlformats.org/markup-compatibility/2006">
    <mc:Choice xmlns:p14="http://schemas.microsoft.com/office/powerpoint/2010/main" Requires="p14">
      <p:transition spd="slow" p14:dur="2000" advTm="15730"/>
    </mc:Choice>
    <mc:Fallback>
      <p:transition spd="slow" advTm="1573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68224" y="463297"/>
            <a:ext cx="11606784" cy="5409967"/>
          </a:xfrm>
        </p:spPr>
        <p:txBody>
          <a:bodyPr>
            <a:normAutofit/>
          </a:bodyPr>
          <a:lstStyle/>
          <a:p>
            <a:pPr marL="0" indent="0">
              <a:buNone/>
            </a:pPr>
            <a:r>
              <a:rPr lang="en-US" sz="4000" b="1" dirty="0">
                <a:solidFill>
                  <a:srgbClr val="004078"/>
                </a:solidFill>
              </a:rPr>
              <a:t>ELA - Writing:</a:t>
            </a:r>
          </a:p>
          <a:p>
            <a:r>
              <a:rPr lang="en-US" dirty="0">
                <a:solidFill>
                  <a:srgbClr val="1C3F93"/>
                </a:solidFill>
              </a:rPr>
              <a:t>Grades administered</a:t>
            </a:r>
          </a:p>
          <a:p>
            <a:pPr lvl="1"/>
            <a:r>
              <a:rPr lang="en-US" sz="2800" dirty="0">
                <a:solidFill>
                  <a:srgbClr val="1C3F93"/>
                </a:solidFill>
              </a:rPr>
              <a:t>3-8</a:t>
            </a:r>
          </a:p>
          <a:p>
            <a:r>
              <a:rPr lang="en-US" dirty="0">
                <a:solidFill>
                  <a:srgbClr val="1C3F93"/>
                </a:solidFill>
              </a:rPr>
              <a:t>Session</a:t>
            </a:r>
          </a:p>
          <a:p>
            <a:pPr lvl="1"/>
            <a:r>
              <a:rPr lang="en-US" dirty="0">
                <a:solidFill>
                  <a:srgbClr val="1C3F93"/>
                </a:solidFill>
              </a:rPr>
              <a:t>Online test</a:t>
            </a:r>
          </a:p>
          <a:p>
            <a:pPr lvl="1"/>
            <a:r>
              <a:rPr lang="en-US" dirty="0">
                <a:solidFill>
                  <a:srgbClr val="1C3F93"/>
                </a:solidFill>
              </a:rPr>
              <a:t>Test must be completed on the same day as started</a:t>
            </a:r>
          </a:p>
          <a:p>
            <a:r>
              <a:rPr lang="en-US" dirty="0">
                <a:solidFill>
                  <a:srgbClr val="1C3F93"/>
                </a:solidFill>
              </a:rPr>
              <a:t>Key administration points</a:t>
            </a:r>
          </a:p>
          <a:p>
            <a:pPr lvl="1"/>
            <a:r>
              <a:rPr lang="en-US" b="1" dirty="0">
                <a:solidFill>
                  <a:srgbClr val="1C3F93"/>
                </a:solidFill>
              </a:rPr>
              <a:t>Must be completed in one session</a:t>
            </a:r>
          </a:p>
        </p:txBody>
      </p:sp>
      <p:sp>
        <p:nvSpPr>
          <p:cNvPr id="4" name="Slide Number Placeholder 3"/>
          <p:cNvSpPr>
            <a:spLocks noGrp="1"/>
          </p:cNvSpPr>
          <p:nvPr>
            <p:ph type="sldNum" sz="quarter" idx="12"/>
          </p:nvPr>
        </p:nvSpPr>
        <p:spPr/>
        <p:txBody>
          <a:bodyPr/>
          <a:lstStyle/>
          <a:p>
            <a:fld id="{16630861-4318-414B-8E21-CA5F03E7BD41}" type="slidenum">
              <a:rPr lang="en-US" smtClean="0"/>
              <a:t>22</a:t>
            </a:fld>
            <a:endParaRPr lang="en-US"/>
          </a:p>
        </p:txBody>
      </p:sp>
      <p:sp>
        <p:nvSpPr>
          <p:cNvPr id="5" name="TextBox 4"/>
          <p:cNvSpPr txBox="1"/>
          <p:nvPr/>
        </p:nvSpPr>
        <p:spPr>
          <a:xfrm>
            <a:off x="7168896" y="6198257"/>
            <a:ext cx="3669792" cy="523220"/>
          </a:xfrm>
          <a:prstGeom prst="rect">
            <a:avLst/>
          </a:prstGeom>
          <a:noFill/>
        </p:spPr>
        <p:txBody>
          <a:bodyPr wrap="square" rtlCol="0">
            <a:spAutoFit/>
          </a:bodyPr>
          <a:lstStyle/>
          <a:p>
            <a:pPr algn="r"/>
            <a:r>
              <a:rPr lang="en-US" sz="2800" b="1" dirty="0">
                <a:solidFill>
                  <a:srgbClr val="004078"/>
                </a:solidFill>
                <a:latin typeface="Vollkorn"/>
              </a:rPr>
              <a:t>ELA - Writing Tests</a:t>
            </a:r>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659508585"/>
      </p:ext>
    </p:extLst>
  </p:cSld>
  <p:clrMapOvr>
    <a:masterClrMapping/>
  </p:clrMapOvr>
  <mc:AlternateContent xmlns:mc="http://schemas.openxmlformats.org/markup-compatibility/2006">
    <mc:Choice xmlns:p14="http://schemas.microsoft.com/office/powerpoint/2010/main" Requires="p14">
      <p:transition spd="slow" p14:dur="2000" advTm="30173"/>
    </mc:Choice>
    <mc:Fallback>
      <p:transition spd="slow" advTm="3017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81707" y="3446397"/>
            <a:ext cx="11834447" cy="869571"/>
          </a:xfrm>
        </p:spPr>
        <p:txBody>
          <a:bodyPr>
            <a:normAutofit/>
          </a:bodyPr>
          <a:lstStyle/>
          <a:p>
            <a:r>
              <a:rPr lang="en-US" sz="4000" dirty="0"/>
              <a:t>CBA School Coordinator Training</a:t>
            </a:r>
          </a:p>
        </p:txBody>
      </p:sp>
      <p:sp>
        <p:nvSpPr>
          <p:cNvPr id="3" name="Subtitle 2"/>
          <p:cNvSpPr>
            <a:spLocks noGrp="1"/>
          </p:cNvSpPr>
          <p:nvPr>
            <p:ph type="subTitle" idx="1"/>
          </p:nvPr>
        </p:nvSpPr>
        <p:spPr>
          <a:xfrm>
            <a:off x="2661137" y="4584194"/>
            <a:ext cx="6875585" cy="682751"/>
          </a:xfrm>
        </p:spPr>
        <p:txBody>
          <a:bodyPr>
            <a:normAutofit/>
          </a:bodyPr>
          <a:lstStyle/>
          <a:p>
            <a:r>
              <a:rPr lang="en-US" sz="3600" dirty="0"/>
              <a:t>Appeals</a:t>
            </a:r>
          </a:p>
        </p:txBody>
      </p:sp>
      <p:sp>
        <p:nvSpPr>
          <p:cNvPr id="4" name="Date Placeholder 3"/>
          <p:cNvSpPr>
            <a:spLocks noGrp="1"/>
          </p:cNvSpPr>
          <p:nvPr>
            <p:ph type="dt" sz="half" idx="10"/>
          </p:nvPr>
        </p:nvSpPr>
        <p:spPr>
          <a:xfrm>
            <a:off x="4727328" y="5476496"/>
            <a:ext cx="2743200" cy="365125"/>
          </a:xfrm>
        </p:spPr>
        <p:txBody>
          <a:bodyPr/>
          <a:lstStyle/>
          <a:p>
            <a:r>
              <a:rPr lang="en-US" sz="2400" dirty="0">
                <a:latin typeface="Vollkorn"/>
              </a:rPr>
              <a:t>August 2019</a:t>
            </a:r>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67082871"/>
      </p:ext>
    </p:extLst>
  </p:cSld>
  <p:clrMapOvr>
    <a:masterClrMapping/>
  </p:clrMapOvr>
  <mc:AlternateContent xmlns:mc="http://schemas.openxmlformats.org/markup-compatibility/2006">
    <mc:Choice xmlns:p14="http://schemas.microsoft.com/office/powerpoint/2010/main" Requires="p14">
      <p:transition spd="slow" p14:dur="2000" advTm="1736"/>
    </mc:Choice>
    <mc:Fallback>
      <p:transition spd="slow" advTm="173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68224" y="463297"/>
            <a:ext cx="11606784" cy="5409967"/>
          </a:xfrm>
        </p:spPr>
        <p:txBody>
          <a:bodyPr>
            <a:normAutofit/>
          </a:bodyPr>
          <a:lstStyle/>
          <a:p>
            <a:pPr marL="0" indent="0">
              <a:buNone/>
            </a:pPr>
            <a:r>
              <a:rPr lang="en-US" sz="4000" b="1" dirty="0">
                <a:solidFill>
                  <a:srgbClr val="004078"/>
                </a:solidFill>
              </a:rPr>
              <a:t>CREATING APPEALS:</a:t>
            </a:r>
          </a:p>
          <a:p>
            <a:pPr marL="457189" lvl="1" indent="0">
              <a:buNone/>
            </a:pPr>
            <a:r>
              <a:rPr lang="en-US" sz="3600" b="1" dirty="0">
                <a:solidFill>
                  <a:srgbClr val="004078"/>
                </a:solidFill>
              </a:rPr>
              <a:t>Who can create an appeal?</a:t>
            </a:r>
          </a:p>
          <a:p>
            <a:pPr lvl="1"/>
            <a:r>
              <a:rPr lang="en-US" dirty="0">
                <a:solidFill>
                  <a:srgbClr val="1C3F93"/>
                </a:solidFill>
              </a:rPr>
              <a:t>Only the DC</a:t>
            </a:r>
            <a:endParaRPr lang="en-US" sz="2400" dirty="0">
              <a:solidFill>
                <a:srgbClr val="1C3F93"/>
              </a:solidFill>
            </a:endParaRPr>
          </a:p>
          <a:p>
            <a:pPr marL="457189" lvl="1" indent="0">
              <a:buNone/>
            </a:pPr>
            <a:r>
              <a:rPr lang="en-US" sz="3600" b="1" dirty="0">
                <a:solidFill>
                  <a:srgbClr val="004078"/>
                </a:solidFill>
              </a:rPr>
              <a:t>Where is an appeal created?</a:t>
            </a:r>
          </a:p>
          <a:p>
            <a:pPr lvl="1"/>
            <a:r>
              <a:rPr lang="en-US" dirty="0">
                <a:solidFill>
                  <a:srgbClr val="1C3F93"/>
                </a:solidFill>
              </a:rPr>
              <a:t>Appeals are created in TIDE</a:t>
            </a:r>
          </a:p>
          <a:p>
            <a:pPr marL="457189" lvl="1" indent="0">
              <a:buNone/>
            </a:pPr>
            <a:r>
              <a:rPr lang="en-US" sz="3600" b="1" dirty="0">
                <a:solidFill>
                  <a:srgbClr val="004078"/>
                </a:solidFill>
              </a:rPr>
              <a:t>How is TIDE’s appeal system used?</a:t>
            </a:r>
          </a:p>
          <a:p>
            <a:pPr lvl="1"/>
            <a:r>
              <a:rPr lang="en-US" dirty="0">
                <a:solidFill>
                  <a:srgbClr val="1C3F93"/>
                </a:solidFill>
              </a:rPr>
              <a:t>Create appeal(s)</a:t>
            </a:r>
          </a:p>
          <a:p>
            <a:pPr lvl="1"/>
            <a:r>
              <a:rPr lang="en-US" dirty="0">
                <a:solidFill>
                  <a:srgbClr val="1C3F93"/>
                </a:solidFill>
              </a:rPr>
              <a:t>Check status of appeal(s)</a:t>
            </a:r>
          </a:p>
          <a:p>
            <a:pPr lvl="1"/>
            <a:r>
              <a:rPr lang="en-US" dirty="0">
                <a:solidFill>
                  <a:srgbClr val="1C3F93"/>
                </a:solidFill>
              </a:rPr>
              <a:t>View outcomes of appeal(s)</a:t>
            </a:r>
          </a:p>
          <a:p>
            <a:pPr marL="0" indent="0">
              <a:buNone/>
            </a:pPr>
            <a:endParaRPr lang="en-US" dirty="0">
              <a:solidFill>
                <a:srgbClr val="1C3F93"/>
              </a:solidFill>
            </a:endParaRPr>
          </a:p>
        </p:txBody>
      </p:sp>
      <p:sp>
        <p:nvSpPr>
          <p:cNvPr id="4" name="Slide Number Placeholder 3"/>
          <p:cNvSpPr>
            <a:spLocks noGrp="1"/>
          </p:cNvSpPr>
          <p:nvPr>
            <p:ph type="sldNum" sz="quarter" idx="12"/>
          </p:nvPr>
        </p:nvSpPr>
        <p:spPr/>
        <p:txBody>
          <a:bodyPr/>
          <a:lstStyle/>
          <a:p>
            <a:fld id="{16630861-4318-414B-8E21-CA5F03E7BD41}" type="slidenum">
              <a:rPr lang="en-US" smtClean="0"/>
              <a:t>24</a:t>
            </a:fld>
            <a:endParaRPr lang="en-US"/>
          </a:p>
        </p:txBody>
      </p:sp>
      <p:sp>
        <p:nvSpPr>
          <p:cNvPr id="5" name="TextBox 4"/>
          <p:cNvSpPr txBox="1"/>
          <p:nvPr/>
        </p:nvSpPr>
        <p:spPr>
          <a:xfrm>
            <a:off x="7168896" y="6198257"/>
            <a:ext cx="3669792" cy="523220"/>
          </a:xfrm>
          <a:prstGeom prst="rect">
            <a:avLst/>
          </a:prstGeom>
          <a:noFill/>
        </p:spPr>
        <p:txBody>
          <a:bodyPr wrap="square" rtlCol="0">
            <a:spAutoFit/>
          </a:bodyPr>
          <a:lstStyle/>
          <a:p>
            <a:pPr algn="r"/>
            <a:r>
              <a:rPr lang="en-US" sz="2800" b="1" dirty="0">
                <a:solidFill>
                  <a:srgbClr val="004078"/>
                </a:solidFill>
                <a:latin typeface="Vollkorn"/>
              </a:rPr>
              <a:t>Creating Appeals</a:t>
            </a:r>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171681376"/>
      </p:ext>
    </p:extLst>
  </p:cSld>
  <p:clrMapOvr>
    <a:masterClrMapping/>
  </p:clrMapOvr>
  <mc:AlternateContent xmlns:mc="http://schemas.openxmlformats.org/markup-compatibility/2006">
    <mc:Choice xmlns:p14="http://schemas.microsoft.com/office/powerpoint/2010/main" Requires="p14">
      <p:transition spd="slow" p14:dur="2000" advTm="19363"/>
    </mc:Choice>
    <mc:Fallback>
      <p:transition spd="slow" advTm="1936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ontent Placeholder 1"/>
          <p:cNvGraphicFramePr>
            <a:graphicFrameLocks noGrp="1"/>
          </p:cNvGraphicFramePr>
          <p:nvPr>
            <p:ph idx="1"/>
            <p:extLst>
              <p:ext uri="{D42A27DB-BD31-4B8C-83A1-F6EECF244321}">
                <p14:modId xmlns:p14="http://schemas.microsoft.com/office/powerpoint/2010/main" val="840446051"/>
              </p:ext>
            </p:extLst>
          </p:nvPr>
        </p:nvGraphicFramePr>
        <p:xfrm>
          <a:off x="268288" y="463550"/>
          <a:ext cx="11606212" cy="5096000"/>
        </p:xfrm>
        <a:graphic>
          <a:graphicData uri="http://schemas.openxmlformats.org/drawingml/2006/table">
            <a:tbl>
              <a:tblPr firstRow="1" bandRow="1">
                <a:tableStyleId>{8FD4443E-F989-4FC4-A0C8-D5A2AF1F390B}</a:tableStyleId>
              </a:tblPr>
              <a:tblGrid>
                <a:gridCol w="4779200">
                  <a:extLst>
                    <a:ext uri="{9D8B030D-6E8A-4147-A177-3AD203B41FA5}">
                      <a16:colId xmlns="" xmlns:a16="http://schemas.microsoft.com/office/drawing/2014/main" val="20000"/>
                    </a:ext>
                  </a:extLst>
                </a:gridCol>
                <a:gridCol w="6827012">
                  <a:extLst>
                    <a:ext uri="{9D8B030D-6E8A-4147-A177-3AD203B41FA5}">
                      <a16:colId xmlns="" xmlns:a16="http://schemas.microsoft.com/office/drawing/2014/main" val="20001"/>
                    </a:ext>
                  </a:extLst>
                </a:gridCol>
              </a:tblGrid>
              <a:tr h="1019200">
                <a:tc>
                  <a:txBody>
                    <a:bodyPr/>
                    <a:lstStyle/>
                    <a:p>
                      <a:pPr algn="ctr"/>
                      <a:r>
                        <a:rPr lang="en-US" sz="3200" dirty="0">
                          <a:latin typeface="Vollkorn"/>
                        </a:rPr>
                        <a:t>Appeals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3200" dirty="0">
                          <a:latin typeface="Vollkorn"/>
                        </a:rPr>
                        <a:t>Definition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0"/>
                  </a:ext>
                </a:extLst>
              </a:tr>
              <a:tr h="1019200">
                <a:tc>
                  <a:txBody>
                    <a:bodyPr/>
                    <a:lstStyle/>
                    <a:p>
                      <a:pPr algn="ctr"/>
                      <a:r>
                        <a:rPr lang="en-US" sz="3200" dirty="0">
                          <a:latin typeface="Vollkorn"/>
                        </a:rPr>
                        <a:t>Reset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3200" dirty="0">
                          <a:latin typeface="Vollkorn"/>
                        </a:rPr>
                        <a:t>Allows student to start a new test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1"/>
                  </a:ext>
                </a:extLst>
              </a:tr>
              <a:tr h="1019200">
                <a:tc>
                  <a:txBody>
                    <a:bodyPr/>
                    <a:lstStyle/>
                    <a:p>
                      <a:pPr algn="ctr"/>
                      <a:r>
                        <a:rPr lang="en-US" sz="3200" dirty="0">
                          <a:latin typeface="Vollkorn"/>
                        </a:rPr>
                        <a:t>Invalidation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3200" dirty="0">
                          <a:latin typeface="Vollkorn"/>
                        </a:rPr>
                        <a:t>Not scored; no retest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2"/>
                  </a:ext>
                </a:extLst>
              </a:tr>
              <a:tr h="1019200">
                <a:tc>
                  <a:txBody>
                    <a:bodyPr/>
                    <a:lstStyle/>
                    <a:p>
                      <a:pPr algn="ctr"/>
                      <a:r>
                        <a:rPr lang="en-US" sz="3200" dirty="0">
                          <a:latin typeface="Vollkorn"/>
                        </a:rPr>
                        <a:t>Restore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3200" dirty="0">
                          <a:latin typeface="Vollkorn"/>
                        </a:rPr>
                        <a:t>Reinstates a reset test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3"/>
                  </a:ext>
                </a:extLst>
              </a:tr>
              <a:tr h="1019200">
                <a:tc>
                  <a:txBody>
                    <a:bodyPr/>
                    <a:lstStyle/>
                    <a:p>
                      <a:pPr algn="ctr"/>
                      <a:r>
                        <a:rPr lang="en-US" sz="3200" dirty="0">
                          <a:latin typeface="Vollkorn"/>
                        </a:rPr>
                        <a:t>Grace Period Extension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3200" dirty="0">
                          <a:latin typeface="Vollkorn"/>
                        </a:rPr>
                        <a:t>Extends</a:t>
                      </a:r>
                      <a:r>
                        <a:rPr lang="en-US" sz="3200" baseline="0" dirty="0">
                          <a:latin typeface="Vollkorn"/>
                        </a:rPr>
                        <a:t> the 20 minute pause rule</a:t>
                      </a:r>
                      <a:endParaRPr lang="en-US" sz="3200" dirty="0">
                        <a:latin typeface="Vollkorn"/>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4"/>
                  </a:ext>
                </a:extLst>
              </a:tr>
            </a:tbl>
          </a:graphicData>
        </a:graphic>
      </p:graphicFrame>
      <p:sp>
        <p:nvSpPr>
          <p:cNvPr id="4" name="Slide Number Placeholder 3"/>
          <p:cNvSpPr>
            <a:spLocks noGrp="1"/>
          </p:cNvSpPr>
          <p:nvPr>
            <p:ph type="sldNum" sz="quarter" idx="12"/>
          </p:nvPr>
        </p:nvSpPr>
        <p:spPr/>
        <p:txBody>
          <a:bodyPr/>
          <a:lstStyle/>
          <a:p>
            <a:fld id="{16630861-4318-414B-8E21-CA5F03E7BD41}" type="slidenum">
              <a:rPr lang="en-US" smtClean="0"/>
              <a:t>25</a:t>
            </a:fld>
            <a:endParaRPr lang="en-US"/>
          </a:p>
        </p:txBody>
      </p:sp>
      <p:sp>
        <p:nvSpPr>
          <p:cNvPr id="5" name="TextBox 4"/>
          <p:cNvSpPr txBox="1"/>
          <p:nvPr/>
        </p:nvSpPr>
        <p:spPr>
          <a:xfrm>
            <a:off x="7168896" y="6198257"/>
            <a:ext cx="3669792" cy="523220"/>
          </a:xfrm>
          <a:prstGeom prst="rect">
            <a:avLst/>
          </a:prstGeom>
          <a:noFill/>
        </p:spPr>
        <p:txBody>
          <a:bodyPr wrap="square" rtlCol="0">
            <a:spAutoFit/>
          </a:bodyPr>
          <a:lstStyle/>
          <a:p>
            <a:pPr algn="r"/>
            <a:r>
              <a:rPr lang="en-US" sz="2800" b="1" dirty="0">
                <a:solidFill>
                  <a:srgbClr val="004078"/>
                </a:solidFill>
                <a:latin typeface="Vollkorn"/>
              </a:rPr>
              <a:t>Appeals</a:t>
            </a:r>
          </a:p>
        </p:txBody>
      </p:sp>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6020131"/>
      </p:ext>
    </p:extLst>
  </p:cSld>
  <p:clrMapOvr>
    <a:masterClrMapping/>
  </p:clrMapOvr>
  <mc:AlternateContent xmlns:mc="http://schemas.openxmlformats.org/markup-compatibility/2006">
    <mc:Choice xmlns:p14="http://schemas.microsoft.com/office/powerpoint/2010/main" Requires="p14">
      <p:transition spd="slow" p14:dur="2000" advTm="55616"/>
    </mc:Choice>
    <mc:Fallback>
      <p:transition spd="slow" advTm="5561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60415" y="268225"/>
            <a:ext cx="8544322" cy="5409967"/>
          </a:xfrm>
        </p:spPr>
        <p:txBody>
          <a:bodyPr anchor="ctr">
            <a:normAutofit/>
          </a:bodyPr>
          <a:lstStyle/>
          <a:p>
            <a:pPr marL="0" indent="0">
              <a:buNone/>
            </a:pPr>
            <a:r>
              <a:rPr lang="en-US" sz="4000" b="1" dirty="0">
                <a:solidFill>
                  <a:srgbClr val="004078"/>
                </a:solidFill>
              </a:rPr>
              <a:t>Students with pending appeals will not be able to access the content area tests until the appeal is resolved.</a:t>
            </a:r>
            <a:endParaRPr lang="en-US" sz="4000" dirty="0">
              <a:solidFill>
                <a:srgbClr val="1C3F93"/>
              </a:solidFill>
            </a:endParaRPr>
          </a:p>
          <a:p>
            <a:pPr marL="0" indent="0">
              <a:buNone/>
            </a:pPr>
            <a:endParaRPr lang="en-US" dirty="0">
              <a:solidFill>
                <a:srgbClr val="1C3F93"/>
              </a:solidFill>
            </a:endParaRPr>
          </a:p>
        </p:txBody>
      </p:sp>
      <p:sp>
        <p:nvSpPr>
          <p:cNvPr id="4" name="Slide Number Placeholder 3"/>
          <p:cNvSpPr>
            <a:spLocks noGrp="1"/>
          </p:cNvSpPr>
          <p:nvPr>
            <p:ph type="sldNum" sz="quarter" idx="12"/>
          </p:nvPr>
        </p:nvSpPr>
        <p:spPr/>
        <p:txBody>
          <a:bodyPr/>
          <a:lstStyle/>
          <a:p>
            <a:fld id="{16630861-4318-414B-8E21-CA5F03E7BD41}" type="slidenum">
              <a:rPr lang="en-US" smtClean="0"/>
              <a:t>26</a:t>
            </a:fld>
            <a:endParaRPr lang="en-US"/>
          </a:p>
        </p:txBody>
      </p:sp>
      <p:sp>
        <p:nvSpPr>
          <p:cNvPr id="5" name="TextBox 4"/>
          <p:cNvSpPr txBox="1"/>
          <p:nvPr/>
        </p:nvSpPr>
        <p:spPr>
          <a:xfrm>
            <a:off x="6132576" y="6198257"/>
            <a:ext cx="4706112" cy="523220"/>
          </a:xfrm>
          <a:prstGeom prst="rect">
            <a:avLst/>
          </a:prstGeom>
          <a:noFill/>
        </p:spPr>
        <p:txBody>
          <a:bodyPr wrap="square" rtlCol="0">
            <a:spAutoFit/>
          </a:bodyPr>
          <a:lstStyle/>
          <a:p>
            <a:pPr algn="r"/>
            <a:r>
              <a:rPr lang="en-US" sz="2800" b="1" dirty="0">
                <a:solidFill>
                  <a:srgbClr val="004078"/>
                </a:solidFill>
                <a:latin typeface="Vollkorn"/>
              </a:rPr>
              <a:t>Pending Appeals</a:t>
            </a:r>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98551206"/>
      </p:ext>
    </p:extLst>
  </p:cSld>
  <p:clrMapOvr>
    <a:masterClrMapping/>
  </p:clrMapOvr>
  <mc:AlternateContent xmlns:mc="http://schemas.openxmlformats.org/markup-compatibility/2006">
    <mc:Choice xmlns:p14="http://schemas.microsoft.com/office/powerpoint/2010/main" Requires="p14">
      <p:transition spd="slow" p14:dur="2000" advTm="24524"/>
    </mc:Choice>
    <mc:Fallback>
      <p:transition spd="slow" advTm="2452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6630861-4318-414B-8E21-CA5F03E7BD41}" type="slidenum">
              <a:rPr lang="en-US" smtClean="0"/>
              <a:t>27</a:t>
            </a:fld>
            <a:endParaRPr lang="en-US"/>
          </a:p>
        </p:txBody>
      </p:sp>
      <p:sp>
        <p:nvSpPr>
          <p:cNvPr id="5" name="TextBox 4"/>
          <p:cNvSpPr txBox="1"/>
          <p:nvPr/>
        </p:nvSpPr>
        <p:spPr>
          <a:xfrm>
            <a:off x="5609842" y="6198257"/>
            <a:ext cx="5228846" cy="523220"/>
          </a:xfrm>
          <a:prstGeom prst="rect">
            <a:avLst/>
          </a:prstGeom>
          <a:noFill/>
        </p:spPr>
        <p:txBody>
          <a:bodyPr wrap="square" rtlCol="0">
            <a:spAutoFit/>
          </a:bodyPr>
          <a:lstStyle/>
          <a:p>
            <a:pPr algn="r"/>
            <a:r>
              <a:rPr lang="en-US" sz="2800" b="1" dirty="0">
                <a:solidFill>
                  <a:srgbClr val="004078"/>
                </a:solidFill>
                <a:latin typeface="Vollkorn"/>
              </a:rPr>
              <a:t>Test Security Incident Log</a:t>
            </a:r>
          </a:p>
        </p:txBody>
      </p:sp>
      <p:pic>
        <p:nvPicPr>
          <p:cNvPr id="7" name="Content Placeholder 6"/>
          <p:cNvPicPr>
            <a:picLocks noGrp="1" noChangeAspect="1"/>
          </p:cNvPicPr>
          <p:nvPr>
            <p:ph idx="1"/>
          </p:nvPr>
        </p:nvPicPr>
        <p:blipFill>
          <a:blip r:embed="rId4"/>
          <a:stretch>
            <a:fillRect/>
          </a:stretch>
        </p:blipFill>
        <p:spPr>
          <a:xfrm>
            <a:off x="972155" y="0"/>
            <a:ext cx="10210179" cy="5597778"/>
          </a:xfrm>
          <a:prstGeom prst="rect">
            <a:avLst/>
          </a:prstGeom>
        </p:spPr>
      </p:pic>
      <p:sp>
        <p:nvSpPr>
          <p:cNvPr id="9" name="Rectangle 8"/>
          <p:cNvSpPr/>
          <p:nvPr/>
        </p:nvSpPr>
        <p:spPr>
          <a:xfrm>
            <a:off x="1487424" y="993648"/>
            <a:ext cx="560832" cy="2255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5967984" y="993648"/>
            <a:ext cx="524256" cy="55473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flipV="1">
            <a:off x="9485376" y="1216152"/>
            <a:ext cx="524256" cy="1097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10411968" y="1219200"/>
            <a:ext cx="524256" cy="1097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1487424" y="1652016"/>
            <a:ext cx="524256" cy="2072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433691392"/>
      </p:ext>
    </p:extLst>
  </p:cSld>
  <p:clrMapOvr>
    <a:masterClrMapping/>
  </p:clrMapOvr>
  <mc:AlternateContent xmlns:mc="http://schemas.openxmlformats.org/markup-compatibility/2006">
    <mc:Choice xmlns:p14="http://schemas.microsoft.com/office/powerpoint/2010/main" Requires="p14">
      <p:transition spd="slow" p14:dur="2000" advTm="27900"/>
    </mc:Choice>
    <mc:Fallback>
      <p:transition spd="slow" advTm="279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81707" y="3446397"/>
            <a:ext cx="11834447" cy="869571"/>
          </a:xfrm>
        </p:spPr>
        <p:txBody>
          <a:bodyPr>
            <a:normAutofit/>
          </a:bodyPr>
          <a:lstStyle/>
          <a:p>
            <a:r>
              <a:rPr lang="en-US" sz="4000" dirty="0"/>
              <a:t>CBA School Coordinator Training</a:t>
            </a:r>
          </a:p>
        </p:txBody>
      </p:sp>
      <p:sp>
        <p:nvSpPr>
          <p:cNvPr id="3" name="Subtitle 2"/>
          <p:cNvSpPr>
            <a:spLocks noGrp="1"/>
          </p:cNvSpPr>
          <p:nvPr>
            <p:ph type="subTitle" idx="1"/>
          </p:nvPr>
        </p:nvSpPr>
        <p:spPr>
          <a:xfrm>
            <a:off x="2661137" y="4584194"/>
            <a:ext cx="6875585" cy="682751"/>
          </a:xfrm>
        </p:spPr>
        <p:txBody>
          <a:bodyPr>
            <a:normAutofit/>
          </a:bodyPr>
          <a:lstStyle/>
          <a:p>
            <a:r>
              <a:rPr lang="en-US" sz="3600" dirty="0"/>
              <a:t>Large Print and Braille</a:t>
            </a:r>
          </a:p>
        </p:txBody>
      </p:sp>
      <p:sp>
        <p:nvSpPr>
          <p:cNvPr id="4" name="Date Placeholder 3"/>
          <p:cNvSpPr>
            <a:spLocks noGrp="1"/>
          </p:cNvSpPr>
          <p:nvPr>
            <p:ph type="dt" sz="half" idx="10"/>
          </p:nvPr>
        </p:nvSpPr>
        <p:spPr>
          <a:xfrm>
            <a:off x="4727328" y="5476496"/>
            <a:ext cx="2743200" cy="365125"/>
          </a:xfrm>
        </p:spPr>
        <p:txBody>
          <a:bodyPr/>
          <a:lstStyle/>
          <a:p>
            <a:r>
              <a:rPr lang="en-US" sz="2400" dirty="0">
                <a:latin typeface="Vollkorn"/>
              </a:rPr>
              <a:t>August 2019</a:t>
            </a:r>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883346384"/>
      </p:ext>
    </p:extLst>
  </p:cSld>
  <p:clrMapOvr>
    <a:masterClrMapping/>
  </p:clrMapOvr>
  <mc:AlternateContent xmlns:mc="http://schemas.openxmlformats.org/markup-compatibility/2006">
    <mc:Choice xmlns:p14="http://schemas.microsoft.com/office/powerpoint/2010/main" Requires="p14">
      <p:transition spd="slow" p14:dur="2000" advTm="2665"/>
    </mc:Choice>
    <mc:Fallback>
      <p:transition spd="slow" advTm="266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60415" y="268225"/>
            <a:ext cx="8544322" cy="5409967"/>
          </a:xfrm>
        </p:spPr>
        <p:txBody>
          <a:bodyPr anchor="ctr">
            <a:normAutofit/>
          </a:bodyPr>
          <a:lstStyle/>
          <a:p>
            <a:pPr marL="0" indent="0" algn="ctr">
              <a:buNone/>
            </a:pPr>
            <a:r>
              <a:rPr lang="en-US" sz="6000" b="1" dirty="0">
                <a:solidFill>
                  <a:srgbClr val="004078"/>
                </a:solidFill>
              </a:rPr>
              <a:t>NO Answer Documents</a:t>
            </a:r>
            <a:endParaRPr lang="en-US" sz="6000" dirty="0">
              <a:solidFill>
                <a:srgbClr val="1C3F93"/>
              </a:solidFill>
            </a:endParaRPr>
          </a:p>
          <a:p>
            <a:pPr marL="0" indent="0">
              <a:buNone/>
            </a:pPr>
            <a:endParaRPr lang="en-US" dirty="0">
              <a:solidFill>
                <a:srgbClr val="1C3F93"/>
              </a:solidFill>
            </a:endParaRPr>
          </a:p>
        </p:txBody>
      </p:sp>
      <p:sp>
        <p:nvSpPr>
          <p:cNvPr id="4" name="Slide Number Placeholder 3"/>
          <p:cNvSpPr>
            <a:spLocks noGrp="1"/>
          </p:cNvSpPr>
          <p:nvPr>
            <p:ph type="sldNum" sz="quarter" idx="12"/>
          </p:nvPr>
        </p:nvSpPr>
        <p:spPr/>
        <p:txBody>
          <a:bodyPr/>
          <a:lstStyle/>
          <a:p>
            <a:fld id="{16630861-4318-414B-8E21-CA5F03E7BD41}" type="slidenum">
              <a:rPr lang="en-US" smtClean="0"/>
              <a:t>29</a:t>
            </a:fld>
            <a:endParaRPr lang="en-US"/>
          </a:p>
        </p:txBody>
      </p:sp>
      <p:sp>
        <p:nvSpPr>
          <p:cNvPr id="5" name="TextBox 4"/>
          <p:cNvSpPr txBox="1"/>
          <p:nvPr/>
        </p:nvSpPr>
        <p:spPr>
          <a:xfrm>
            <a:off x="6132576" y="6198257"/>
            <a:ext cx="4706112" cy="523220"/>
          </a:xfrm>
          <a:prstGeom prst="rect">
            <a:avLst/>
          </a:prstGeom>
          <a:noFill/>
        </p:spPr>
        <p:txBody>
          <a:bodyPr wrap="square" rtlCol="0">
            <a:spAutoFit/>
          </a:bodyPr>
          <a:lstStyle/>
          <a:p>
            <a:pPr algn="r"/>
            <a:r>
              <a:rPr lang="en-US" sz="2800" b="1" dirty="0">
                <a:solidFill>
                  <a:srgbClr val="004078"/>
                </a:solidFill>
                <a:latin typeface="Vollkorn"/>
              </a:rPr>
              <a:t>Answer Documents</a:t>
            </a:r>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259170297"/>
      </p:ext>
    </p:extLst>
  </p:cSld>
  <p:clrMapOvr>
    <a:masterClrMapping/>
  </p:clrMapOvr>
  <mc:AlternateContent xmlns:mc="http://schemas.openxmlformats.org/markup-compatibility/2006">
    <mc:Choice xmlns:p14="http://schemas.microsoft.com/office/powerpoint/2010/main" Requires="p14">
      <p:transition spd="slow" p14:dur="2000" advTm="10401"/>
    </mc:Choice>
    <mc:Fallback>
      <p:transition spd="slow" advTm="1040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1902" y="125834"/>
            <a:ext cx="5964098" cy="5855515"/>
          </a:xfrm>
        </p:spPr>
        <p:txBody>
          <a:bodyPr anchor="ctr">
            <a:normAutofit fontScale="92500" lnSpcReduction="10000"/>
          </a:bodyPr>
          <a:lstStyle/>
          <a:p>
            <a:pPr marL="0" indent="0">
              <a:buNone/>
            </a:pPr>
            <a:r>
              <a:rPr lang="en-US" sz="3600" b="1" dirty="0">
                <a:solidFill>
                  <a:srgbClr val="1C3F93"/>
                </a:solidFill>
              </a:rPr>
              <a:t>Data Entry Interface</a:t>
            </a:r>
          </a:p>
          <a:p>
            <a:pPr marL="0" indent="0">
              <a:buNone/>
            </a:pPr>
            <a:r>
              <a:rPr lang="en-US" dirty="0">
                <a:solidFill>
                  <a:srgbClr val="1C3F93"/>
                </a:solidFill>
              </a:rPr>
              <a:t>Use the Data Entry Interface (DEI) to enter student responses.</a:t>
            </a:r>
          </a:p>
          <a:p>
            <a:pPr marL="514350" indent="-514350">
              <a:buFont typeface="+mj-lt"/>
              <a:buAutoNum type="arabicPeriod"/>
            </a:pPr>
            <a:r>
              <a:rPr lang="en-US" dirty="0">
                <a:solidFill>
                  <a:srgbClr val="1C3F93"/>
                </a:solidFill>
              </a:rPr>
              <a:t>Click on the DEI card on the WVGSA portal.</a:t>
            </a:r>
          </a:p>
          <a:p>
            <a:pPr marL="514350" indent="-514350">
              <a:buFont typeface="+mj-lt"/>
              <a:buAutoNum type="arabicPeriod"/>
            </a:pPr>
            <a:r>
              <a:rPr lang="en-US" dirty="0">
                <a:solidFill>
                  <a:srgbClr val="1C3F93"/>
                </a:solidFill>
              </a:rPr>
              <a:t>Sign in to the AIR single sign in system.</a:t>
            </a:r>
          </a:p>
          <a:p>
            <a:pPr marL="514350" indent="-514350">
              <a:buFont typeface="+mj-lt"/>
              <a:buAutoNum type="arabicPeriod"/>
            </a:pPr>
            <a:r>
              <a:rPr lang="en-US" dirty="0">
                <a:solidFill>
                  <a:srgbClr val="1C3F93"/>
                </a:solidFill>
              </a:rPr>
              <a:t>Enter student’s first name and ID number (WVEIS) and click Sign in.</a:t>
            </a:r>
          </a:p>
          <a:p>
            <a:pPr marL="514350" indent="-514350">
              <a:buFont typeface="+mj-lt"/>
              <a:buAutoNum type="arabicPeriod"/>
            </a:pPr>
            <a:r>
              <a:rPr lang="en-US" dirty="0">
                <a:solidFill>
                  <a:srgbClr val="1C3F93"/>
                </a:solidFill>
              </a:rPr>
              <a:t>The test will load and be just as the student would see if he/she logged into the secure browser.</a:t>
            </a:r>
          </a:p>
          <a:p>
            <a:pPr marL="514350" indent="-514350">
              <a:buFont typeface="+mj-lt"/>
              <a:buAutoNum type="arabicPeriod"/>
            </a:pPr>
            <a:r>
              <a:rPr lang="en-US" dirty="0">
                <a:solidFill>
                  <a:srgbClr val="1C3F93"/>
                </a:solidFill>
              </a:rPr>
              <a:t>Enter student responses just as the student wrote them in his/her test book.</a:t>
            </a:r>
          </a:p>
        </p:txBody>
      </p:sp>
      <p:sp>
        <p:nvSpPr>
          <p:cNvPr id="4" name="Slide Number Placeholder 3"/>
          <p:cNvSpPr>
            <a:spLocks noGrp="1"/>
          </p:cNvSpPr>
          <p:nvPr>
            <p:ph type="sldNum" sz="quarter" idx="12"/>
          </p:nvPr>
        </p:nvSpPr>
        <p:spPr/>
        <p:txBody>
          <a:bodyPr/>
          <a:lstStyle/>
          <a:p>
            <a:fld id="{16630861-4318-414B-8E21-CA5F03E7BD41}" type="slidenum">
              <a:rPr lang="en-US" smtClean="0"/>
              <a:t>30</a:t>
            </a:fld>
            <a:endParaRPr lang="en-US"/>
          </a:p>
        </p:txBody>
      </p:sp>
      <p:sp>
        <p:nvSpPr>
          <p:cNvPr id="5" name="TextBox 4"/>
          <p:cNvSpPr txBox="1"/>
          <p:nvPr/>
        </p:nvSpPr>
        <p:spPr>
          <a:xfrm>
            <a:off x="6132576" y="6198257"/>
            <a:ext cx="4706112" cy="523220"/>
          </a:xfrm>
          <a:prstGeom prst="rect">
            <a:avLst/>
          </a:prstGeom>
          <a:noFill/>
        </p:spPr>
        <p:txBody>
          <a:bodyPr wrap="square" rtlCol="0">
            <a:spAutoFit/>
          </a:bodyPr>
          <a:lstStyle/>
          <a:p>
            <a:pPr algn="r"/>
            <a:r>
              <a:rPr lang="en-US" sz="2800" b="1" dirty="0">
                <a:solidFill>
                  <a:srgbClr val="004078"/>
                </a:solidFill>
                <a:latin typeface="Vollkorn"/>
              </a:rPr>
              <a:t>Data Entry Interface</a:t>
            </a:r>
          </a:p>
        </p:txBody>
      </p:sp>
      <p:pic>
        <p:nvPicPr>
          <p:cNvPr id="2" name="Picture 1">
            <a:extLst>
              <a:ext uri="{FF2B5EF4-FFF2-40B4-BE49-F238E27FC236}">
                <a16:creationId xmlns="" xmlns:a16="http://schemas.microsoft.com/office/drawing/2014/main" id="{44498D08-2AF4-4CA9-B8B5-3027192A21C4}"/>
              </a:ext>
            </a:extLst>
          </p:cNvPr>
          <p:cNvPicPr>
            <a:picLocks noChangeAspect="1"/>
          </p:cNvPicPr>
          <p:nvPr/>
        </p:nvPicPr>
        <p:blipFill>
          <a:blip r:embed="rId4"/>
          <a:stretch>
            <a:fillRect/>
          </a:stretch>
        </p:blipFill>
        <p:spPr>
          <a:xfrm>
            <a:off x="6375648" y="257965"/>
            <a:ext cx="5545172" cy="5287695"/>
          </a:xfrm>
          <a:prstGeom prst="rect">
            <a:avLst/>
          </a:prstGeom>
        </p:spPr>
      </p:pic>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955657068"/>
      </p:ext>
    </p:extLst>
  </p:cSld>
  <p:clrMapOvr>
    <a:masterClrMapping/>
  </p:clrMapOvr>
  <mc:AlternateContent xmlns:mc="http://schemas.openxmlformats.org/markup-compatibility/2006">
    <mc:Choice xmlns:p14="http://schemas.microsoft.com/office/powerpoint/2010/main" Requires="p14">
      <p:transition spd="slow" p14:dur="2000" advTm="33877"/>
    </mc:Choice>
    <mc:Fallback>
      <p:transition spd="slow" advTm="3387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1902" y="125834"/>
            <a:ext cx="11636586" cy="5855515"/>
          </a:xfrm>
        </p:spPr>
        <p:txBody>
          <a:bodyPr anchor="ctr">
            <a:normAutofit/>
          </a:bodyPr>
          <a:lstStyle/>
          <a:p>
            <a:pPr marL="0" indent="0">
              <a:buNone/>
            </a:pPr>
            <a:r>
              <a:rPr lang="en-US" sz="3600" b="1" dirty="0">
                <a:solidFill>
                  <a:srgbClr val="1C3F93"/>
                </a:solidFill>
              </a:rPr>
              <a:t>Data Entry Interface</a:t>
            </a:r>
          </a:p>
          <a:p>
            <a:pPr marL="0" indent="0">
              <a:buNone/>
            </a:pPr>
            <a:r>
              <a:rPr lang="en-US" dirty="0">
                <a:solidFill>
                  <a:srgbClr val="1C3F93"/>
                </a:solidFill>
              </a:rPr>
              <a:t>Students using paper test books (large print, braille) will not be able to enter their responses using the secure browser.</a:t>
            </a:r>
          </a:p>
          <a:p>
            <a:pPr marL="0" indent="0">
              <a:buNone/>
            </a:pPr>
            <a:r>
              <a:rPr lang="en-US" dirty="0">
                <a:solidFill>
                  <a:srgbClr val="1C3F93"/>
                </a:solidFill>
              </a:rPr>
              <a:t>Students will write their responses in their test books or using the braille writer.</a:t>
            </a:r>
          </a:p>
          <a:p>
            <a:pPr marL="0" indent="0">
              <a:buNone/>
            </a:pPr>
            <a:r>
              <a:rPr lang="en-US" dirty="0">
                <a:solidFill>
                  <a:srgbClr val="1C3F93"/>
                </a:solidFill>
              </a:rPr>
              <a:t>Educators (scribes) will use the DEI to enter student responses prior to the end of the test window.</a:t>
            </a:r>
          </a:p>
          <a:p>
            <a:pPr marL="0" indent="0">
              <a:buNone/>
            </a:pPr>
            <a:r>
              <a:rPr lang="en-US" b="1" dirty="0">
                <a:solidFill>
                  <a:srgbClr val="1C3F93"/>
                </a:solidFill>
              </a:rPr>
              <a:t>Educators (scribes) are not to use the secure browser </a:t>
            </a:r>
            <a:r>
              <a:rPr lang="en-US" dirty="0">
                <a:solidFill>
                  <a:srgbClr val="1C3F93"/>
                </a:solidFill>
              </a:rPr>
              <a:t>to enter student responses.</a:t>
            </a:r>
          </a:p>
          <a:p>
            <a:pPr marL="0" indent="0">
              <a:buNone/>
            </a:pPr>
            <a:endParaRPr lang="en-US" dirty="0">
              <a:solidFill>
                <a:srgbClr val="1C3F93"/>
              </a:solidFill>
            </a:endParaRPr>
          </a:p>
          <a:p>
            <a:pPr marL="0" indent="0">
              <a:buNone/>
            </a:pPr>
            <a:endParaRPr lang="en-US" dirty="0">
              <a:solidFill>
                <a:srgbClr val="1C3F93"/>
              </a:solidFill>
            </a:endParaRPr>
          </a:p>
        </p:txBody>
      </p:sp>
      <p:sp>
        <p:nvSpPr>
          <p:cNvPr id="4" name="Slide Number Placeholder 3"/>
          <p:cNvSpPr>
            <a:spLocks noGrp="1"/>
          </p:cNvSpPr>
          <p:nvPr>
            <p:ph type="sldNum" sz="quarter" idx="12"/>
          </p:nvPr>
        </p:nvSpPr>
        <p:spPr/>
        <p:txBody>
          <a:bodyPr/>
          <a:lstStyle/>
          <a:p>
            <a:fld id="{16630861-4318-414B-8E21-CA5F03E7BD41}" type="slidenum">
              <a:rPr lang="en-US" smtClean="0"/>
              <a:t>31</a:t>
            </a:fld>
            <a:endParaRPr lang="en-US"/>
          </a:p>
        </p:txBody>
      </p:sp>
      <p:sp>
        <p:nvSpPr>
          <p:cNvPr id="5" name="TextBox 4"/>
          <p:cNvSpPr txBox="1"/>
          <p:nvPr/>
        </p:nvSpPr>
        <p:spPr>
          <a:xfrm>
            <a:off x="6132576" y="6198257"/>
            <a:ext cx="4706112" cy="523220"/>
          </a:xfrm>
          <a:prstGeom prst="rect">
            <a:avLst/>
          </a:prstGeom>
          <a:noFill/>
        </p:spPr>
        <p:txBody>
          <a:bodyPr wrap="square" rtlCol="0">
            <a:spAutoFit/>
          </a:bodyPr>
          <a:lstStyle/>
          <a:p>
            <a:pPr algn="r"/>
            <a:r>
              <a:rPr lang="en-US" sz="2800" b="1" dirty="0">
                <a:solidFill>
                  <a:srgbClr val="004078"/>
                </a:solidFill>
                <a:latin typeface="Vollkorn"/>
              </a:rPr>
              <a:t>Data Entry Interface</a:t>
            </a:r>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888639335"/>
      </p:ext>
    </p:extLst>
  </p:cSld>
  <p:clrMapOvr>
    <a:masterClrMapping/>
  </p:clrMapOvr>
  <mc:AlternateContent xmlns:mc="http://schemas.openxmlformats.org/markup-compatibility/2006">
    <mc:Choice xmlns:p14="http://schemas.microsoft.com/office/powerpoint/2010/main" Requires="p14">
      <p:transition spd="slow" p14:dur="2000" advTm="31933"/>
    </mc:Choice>
    <mc:Fallback>
      <p:transition spd="slow" advTm="3193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8586" y="463297"/>
            <a:ext cx="11369903" cy="5409967"/>
          </a:xfrm>
        </p:spPr>
        <p:txBody>
          <a:bodyPr>
            <a:normAutofit/>
          </a:bodyPr>
          <a:lstStyle/>
          <a:p>
            <a:r>
              <a:rPr lang="en-US" sz="4000" dirty="0">
                <a:solidFill>
                  <a:srgbClr val="004078"/>
                </a:solidFill>
              </a:rPr>
              <a:t>Large Print Test book</a:t>
            </a:r>
          </a:p>
          <a:p>
            <a:pPr lvl="1"/>
            <a:r>
              <a:rPr lang="en-US" sz="3600" dirty="0">
                <a:solidFill>
                  <a:srgbClr val="004078"/>
                </a:solidFill>
              </a:rPr>
              <a:t>Arrive in district August 12</a:t>
            </a:r>
            <a:r>
              <a:rPr lang="en-US" sz="3600" baseline="30000" dirty="0">
                <a:solidFill>
                  <a:srgbClr val="004078"/>
                </a:solidFill>
              </a:rPr>
              <a:t>th</a:t>
            </a:r>
            <a:r>
              <a:rPr lang="en-US" sz="3600" dirty="0">
                <a:solidFill>
                  <a:srgbClr val="004078"/>
                </a:solidFill>
              </a:rPr>
              <a:t> </a:t>
            </a:r>
          </a:p>
          <a:p>
            <a:pPr lvl="1"/>
            <a:endParaRPr lang="en-US" sz="3600" dirty="0">
              <a:solidFill>
                <a:srgbClr val="004078"/>
              </a:solidFill>
            </a:endParaRPr>
          </a:p>
          <a:p>
            <a:r>
              <a:rPr lang="en-US" sz="4000" dirty="0">
                <a:solidFill>
                  <a:srgbClr val="004078"/>
                </a:solidFill>
              </a:rPr>
              <a:t>Braille Test book</a:t>
            </a:r>
          </a:p>
          <a:p>
            <a:pPr lvl="1"/>
            <a:r>
              <a:rPr lang="en-US" sz="3600" dirty="0">
                <a:solidFill>
                  <a:srgbClr val="004078"/>
                </a:solidFill>
              </a:rPr>
              <a:t>Arrive in district August 12</a:t>
            </a:r>
            <a:r>
              <a:rPr lang="en-US" sz="3600" baseline="30000" dirty="0">
                <a:solidFill>
                  <a:srgbClr val="004078"/>
                </a:solidFill>
              </a:rPr>
              <a:t>th</a:t>
            </a:r>
            <a:r>
              <a:rPr lang="en-US" sz="3600" dirty="0">
                <a:solidFill>
                  <a:srgbClr val="004078"/>
                </a:solidFill>
              </a:rPr>
              <a:t> </a:t>
            </a:r>
          </a:p>
          <a:p>
            <a:endParaRPr lang="en-US" sz="4000" dirty="0">
              <a:solidFill>
                <a:srgbClr val="004078"/>
              </a:solidFill>
            </a:endParaRPr>
          </a:p>
        </p:txBody>
      </p:sp>
      <p:sp>
        <p:nvSpPr>
          <p:cNvPr id="4" name="Slide Number Placeholder 3"/>
          <p:cNvSpPr>
            <a:spLocks noGrp="1"/>
          </p:cNvSpPr>
          <p:nvPr>
            <p:ph type="sldNum" sz="quarter" idx="12"/>
          </p:nvPr>
        </p:nvSpPr>
        <p:spPr/>
        <p:txBody>
          <a:bodyPr/>
          <a:lstStyle/>
          <a:p>
            <a:fld id="{16630861-4318-414B-8E21-CA5F03E7BD41}" type="slidenum">
              <a:rPr lang="en-US" smtClean="0"/>
              <a:t>32</a:t>
            </a:fld>
            <a:endParaRPr lang="en-US"/>
          </a:p>
        </p:txBody>
      </p:sp>
      <p:sp>
        <p:nvSpPr>
          <p:cNvPr id="5" name="TextBox 4"/>
          <p:cNvSpPr txBox="1"/>
          <p:nvPr/>
        </p:nvSpPr>
        <p:spPr>
          <a:xfrm>
            <a:off x="7168896" y="6198257"/>
            <a:ext cx="3669792" cy="523220"/>
          </a:xfrm>
          <a:prstGeom prst="rect">
            <a:avLst/>
          </a:prstGeom>
          <a:noFill/>
        </p:spPr>
        <p:txBody>
          <a:bodyPr wrap="square" rtlCol="0">
            <a:spAutoFit/>
          </a:bodyPr>
          <a:lstStyle/>
          <a:p>
            <a:pPr algn="r"/>
            <a:r>
              <a:rPr lang="en-US" sz="2800" b="1" dirty="0">
                <a:solidFill>
                  <a:srgbClr val="004078"/>
                </a:solidFill>
                <a:latin typeface="Vollkorn"/>
              </a:rPr>
              <a:t>Materials</a:t>
            </a:r>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448629889"/>
      </p:ext>
    </p:extLst>
  </p:cSld>
  <p:clrMapOvr>
    <a:masterClrMapping/>
  </p:clrMapOvr>
  <mc:AlternateContent xmlns:mc="http://schemas.openxmlformats.org/markup-compatibility/2006">
    <mc:Choice xmlns:p14="http://schemas.microsoft.com/office/powerpoint/2010/main" Requires="p14">
      <p:transition spd="slow" p14:dur="2000" advTm="9922"/>
    </mc:Choice>
    <mc:Fallback>
      <p:transition spd="slow" advTm="992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8586" y="463297"/>
            <a:ext cx="11369903" cy="5409967"/>
          </a:xfrm>
        </p:spPr>
        <p:txBody>
          <a:bodyPr>
            <a:normAutofit/>
          </a:bodyPr>
          <a:lstStyle/>
          <a:p>
            <a:r>
              <a:rPr lang="en-US" dirty="0">
                <a:solidFill>
                  <a:srgbClr val="1C3F93"/>
                </a:solidFill>
              </a:rPr>
              <a:t>Large Print and braille books</a:t>
            </a:r>
          </a:p>
          <a:p>
            <a:pPr lvl="1"/>
            <a:r>
              <a:rPr lang="en-US" dirty="0">
                <a:solidFill>
                  <a:srgbClr val="1C3F93"/>
                </a:solidFill>
              </a:rPr>
              <a:t>One shipment to the district office</a:t>
            </a:r>
          </a:p>
          <a:p>
            <a:r>
              <a:rPr lang="en-US" dirty="0">
                <a:solidFill>
                  <a:srgbClr val="1C3F93"/>
                </a:solidFill>
              </a:rPr>
              <a:t>Security checklist</a:t>
            </a:r>
          </a:p>
          <a:p>
            <a:pPr lvl="1"/>
            <a:r>
              <a:rPr lang="en-US" dirty="0">
                <a:solidFill>
                  <a:srgbClr val="1C3F93"/>
                </a:solidFill>
              </a:rPr>
              <a:t>Included in the packaging materials </a:t>
            </a:r>
          </a:p>
          <a:p>
            <a:r>
              <a:rPr lang="en-US" dirty="0">
                <a:solidFill>
                  <a:srgbClr val="1C3F93"/>
                </a:solidFill>
              </a:rPr>
              <a:t>Return shipping information</a:t>
            </a:r>
          </a:p>
          <a:p>
            <a:pPr lvl="1"/>
            <a:r>
              <a:rPr lang="en-US" dirty="0">
                <a:solidFill>
                  <a:srgbClr val="1C3F93"/>
                </a:solidFill>
              </a:rPr>
              <a:t>Included in the packaging materials</a:t>
            </a:r>
          </a:p>
          <a:p>
            <a:r>
              <a:rPr lang="en-US" dirty="0">
                <a:solidFill>
                  <a:srgbClr val="1C3F93"/>
                </a:solidFill>
              </a:rPr>
              <a:t>Security checklist</a:t>
            </a:r>
          </a:p>
          <a:p>
            <a:pPr lvl="1"/>
            <a:r>
              <a:rPr lang="en-US" dirty="0">
                <a:solidFill>
                  <a:srgbClr val="1C3F93"/>
                </a:solidFill>
              </a:rPr>
              <a:t>Used to record the distribution and collection of the braille, Large Print, and regular test books</a:t>
            </a:r>
          </a:p>
          <a:p>
            <a:pPr marL="0" indent="0">
              <a:buNone/>
            </a:pPr>
            <a:endParaRPr lang="en-US" sz="2000" dirty="0">
              <a:solidFill>
                <a:srgbClr val="1C3F93"/>
              </a:solidFill>
            </a:endParaRPr>
          </a:p>
          <a:p>
            <a:pPr lvl="1"/>
            <a:endParaRPr lang="en-US" sz="3600" dirty="0">
              <a:solidFill>
                <a:srgbClr val="004078"/>
              </a:solidFill>
            </a:endParaRPr>
          </a:p>
          <a:p>
            <a:pPr lvl="1"/>
            <a:endParaRPr lang="en-US" sz="3600" dirty="0">
              <a:solidFill>
                <a:srgbClr val="004078"/>
              </a:solidFill>
            </a:endParaRPr>
          </a:p>
          <a:p>
            <a:endParaRPr lang="en-US" sz="4000" dirty="0">
              <a:solidFill>
                <a:srgbClr val="004078"/>
              </a:solidFill>
            </a:endParaRPr>
          </a:p>
        </p:txBody>
      </p:sp>
      <p:sp>
        <p:nvSpPr>
          <p:cNvPr id="4" name="Slide Number Placeholder 3"/>
          <p:cNvSpPr>
            <a:spLocks noGrp="1"/>
          </p:cNvSpPr>
          <p:nvPr>
            <p:ph type="sldNum" sz="quarter" idx="12"/>
          </p:nvPr>
        </p:nvSpPr>
        <p:spPr/>
        <p:txBody>
          <a:bodyPr/>
          <a:lstStyle/>
          <a:p>
            <a:fld id="{16630861-4318-414B-8E21-CA5F03E7BD41}" type="slidenum">
              <a:rPr lang="en-US" smtClean="0"/>
              <a:t>33</a:t>
            </a:fld>
            <a:endParaRPr lang="en-US"/>
          </a:p>
        </p:txBody>
      </p:sp>
      <p:sp>
        <p:nvSpPr>
          <p:cNvPr id="5" name="TextBox 4"/>
          <p:cNvSpPr txBox="1"/>
          <p:nvPr/>
        </p:nvSpPr>
        <p:spPr>
          <a:xfrm>
            <a:off x="7168896" y="6198257"/>
            <a:ext cx="3669792" cy="523220"/>
          </a:xfrm>
          <a:prstGeom prst="rect">
            <a:avLst/>
          </a:prstGeom>
          <a:noFill/>
        </p:spPr>
        <p:txBody>
          <a:bodyPr wrap="square" rtlCol="0">
            <a:spAutoFit/>
          </a:bodyPr>
          <a:lstStyle/>
          <a:p>
            <a:pPr algn="r"/>
            <a:r>
              <a:rPr lang="en-US" sz="2800" b="1" dirty="0">
                <a:solidFill>
                  <a:srgbClr val="004078"/>
                </a:solidFill>
                <a:latin typeface="Vollkorn"/>
              </a:rPr>
              <a:t>Receiving Materials</a:t>
            </a:r>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828023420"/>
      </p:ext>
    </p:extLst>
  </p:cSld>
  <p:clrMapOvr>
    <a:masterClrMapping/>
  </p:clrMapOvr>
  <mc:AlternateContent xmlns:mc="http://schemas.openxmlformats.org/markup-compatibility/2006">
    <mc:Choice xmlns:p14="http://schemas.microsoft.com/office/powerpoint/2010/main" Requires="p14">
      <p:transition spd="slow" p14:dur="2000" advTm="28636"/>
    </mc:Choice>
    <mc:Fallback>
      <p:transition spd="slow" advTm="2863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8586" y="463297"/>
            <a:ext cx="11369903" cy="5409967"/>
          </a:xfrm>
        </p:spPr>
        <p:txBody>
          <a:bodyPr>
            <a:normAutofit lnSpcReduction="10000"/>
          </a:bodyPr>
          <a:lstStyle/>
          <a:p>
            <a:r>
              <a:rPr lang="en-US" sz="4000" dirty="0">
                <a:solidFill>
                  <a:srgbClr val="004078"/>
                </a:solidFill>
              </a:rPr>
              <a:t>FedEx</a:t>
            </a:r>
          </a:p>
          <a:p>
            <a:pPr lvl="1"/>
            <a:r>
              <a:rPr lang="en-US" sz="3600" dirty="0">
                <a:solidFill>
                  <a:srgbClr val="004078"/>
                </a:solidFill>
              </a:rPr>
              <a:t>Receipt and return of materials, unless otherwise communicated</a:t>
            </a:r>
          </a:p>
          <a:p>
            <a:pPr lvl="1"/>
            <a:endParaRPr lang="en-US" sz="3600" dirty="0">
              <a:solidFill>
                <a:srgbClr val="004078"/>
              </a:solidFill>
            </a:endParaRPr>
          </a:p>
          <a:p>
            <a:r>
              <a:rPr lang="en-US" sz="4000" dirty="0">
                <a:solidFill>
                  <a:srgbClr val="004078"/>
                </a:solidFill>
              </a:rPr>
              <a:t>Test materials</a:t>
            </a:r>
          </a:p>
          <a:p>
            <a:pPr lvl="1"/>
            <a:r>
              <a:rPr lang="en-US" sz="3600" dirty="0">
                <a:solidFill>
                  <a:srgbClr val="004078"/>
                </a:solidFill>
              </a:rPr>
              <a:t>Arrive at the district</a:t>
            </a:r>
          </a:p>
          <a:p>
            <a:pPr lvl="1"/>
            <a:r>
              <a:rPr lang="en-US" sz="3600" dirty="0">
                <a:solidFill>
                  <a:srgbClr val="004078"/>
                </a:solidFill>
              </a:rPr>
              <a:t>Labeled with the DC’s name and shipping address</a:t>
            </a:r>
          </a:p>
          <a:p>
            <a:pPr lvl="1"/>
            <a:endParaRPr lang="en-US" sz="3600" dirty="0">
              <a:solidFill>
                <a:srgbClr val="004078"/>
              </a:solidFill>
            </a:endParaRPr>
          </a:p>
          <a:p>
            <a:r>
              <a:rPr lang="en-US" sz="4000" dirty="0">
                <a:solidFill>
                  <a:srgbClr val="004078"/>
                </a:solidFill>
              </a:rPr>
              <a:t>Box labels</a:t>
            </a:r>
          </a:p>
          <a:p>
            <a:pPr lvl="1"/>
            <a:r>
              <a:rPr lang="en-US" sz="3600" dirty="0">
                <a:solidFill>
                  <a:srgbClr val="004078"/>
                </a:solidFill>
              </a:rPr>
              <a:t>Reference school name, sequentially numbered</a:t>
            </a:r>
          </a:p>
          <a:p>
            <a:endParaRPr lang="en-US" sz="4000" dirty="0">
              <a:solidFill>
                <a:srgbClr val="004078"/>
              </a:solidFill>
            </a:endParaRPr>
          </a:p>
        </p:txBody>
      </p:sp>
      <p:sp>
        <p:nvSpPr>
          <p:cNvPr id="4" name="Slide Number Placeholder 3"/>
          <p:cNvSpPr>
            <a:spLocks noGrp="1"/>
          </p:cNvSpPr>
          <p:nvPr>
            <p:ph type="sldNum" sz="quarter" idx="12"/>
          </p:nvPr>
        </p:nvSpPr>
        <p:spPr/>
        <p:txBody>
          <a:bodyPr/>
          <a:lstStyle/>
          <a:p>
            <a:fld id="{16630861-4318-414B-8E21-CA5F03E7BD41}" type="slidenum">
              <a:rPr lang="en-US" smtClean="0"/>
              <a:t>34</a:t>
            </a:fld>
            <a:endParaRPr lang="en-US"/>
          </a:p>
        </p:txBody>
      </p:sp>
      <p:sp>
        <p:nvSpPr>
          <p:cNvPr id="5" name="TextBox 4"/>
          <p:cNvSpPr txBox="1"/>
          <p:nvPr/>
        </p:nvSpPr>
        <p:spPr>
          <a:xfrm>
            <a:off x="7168896" y="6198257"/>
            <a:ext cx="3669792" cy="523220"/>
          </a:xfrm>
          <a:prstGeom prst="rect">
            <a:avLst/>
          </a:prstGeom>
          <a:noFill/>
        </p:spPr>
        <p:txBody>
          <a:bodyPr wrap="square" rtlCol="0">
            <a:spAutoFit/>
          </a:bodyPr>
          <a:lstStyle/>
          <a:p>
            <a:pPr algn="r"/>
            <a:r>
              <a:rPr lang="en-US" sz="2800" b="1" dirty="0">
                <a:solidFill>
                  <a:srgbClr val="004078"/>
                </a:solidFill>
                <a:latin typeface="Vollkorn"/>
              </a:rPr>
              <a:t>Receiving Materials</a:t>
            </a:r>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771587543"/>
      </p:ext>
    </p:extLst>
  </p:cSld>
  <p:clrMapOvr>
    <a:masterClrMapping/>
  </p:clrMapOvr>
  <mc:AlternateContent xmlns:mc="http://schemas.openxmlformats.org/markup-compatibility/2006">
    <mc:Choice xmlns:p14="http://schemas.microsoft.com/office/powerpoint/2010/main" Requires="p14">
      <p:transition spd="slow" p14:dur="2000" advTm="4521"/>
    </mc:Choice>
    <mc:Fallback>
      <p:transition spd="slow" advTm="452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8586" y="463297"/>
            <a:ext cx="11369903" cy="5409967"/>
          </a:xfrm>
        </p:spPr>
        <p:txBody>
          <a:bodyPr>
            <a:normAutofit fontScale="25000" lnSpcReduction="20000"/>
          </a:bodyPr>
          <a:lstStyle/>
          <a:p>
            <a:pPr lvl="1"/>
            <a:endParaRPr lang="en-US" sz="3600" dirty="0">
              <a:solidFill>
                <a:srgbClr val="004078"/>
              </a:solidFill>
            </a:endParaRPr>
          </a:p>
          <a:p>
            <a:pPr lvl="1"/>
            <a:endParaRPr lang="en-US" sz="3600" dirty="0">
              <a:solidFill>
                <a:srgbClr val="004078"/>
              </a:solidFill>
            </a:endParaRPr>
          </a:p>
          <a:p>
            <a:pPr lvl="1"/>
            <a:r>
              <a:rPr lang="en-US" sz="9600" dirty="0">
                <a:solidFill>
                  <a:srgbClr val="1C3F93"/>
                </a:solidFill>
              </a:rPr>
              <a:t>District Box 1 – administrative materials for DC use</a:t>
            </a:r>
          </a:p>
          <a:p>
            <a:pPr lvl="2"/>
            <a:r>
              <a:rPr lang="en-US" sz="6400" dirty="0">
                <a:solidFill>
                  <a:srgbClr val="1C3F93"/>
                </a:solidFill>
              </a:rPr>
              <a:t>May also contain secure test materials – refer to the packing list</a:t>
            </a:r>
          </a:p>
          <a:p>
            <a:pPr lvl="2"/>
            <a:endParaRPr lang="en-US" sz="4800" dirty="0">
              <a:solidFill>
                <a:srgbClr val="1C3F93"/>
              </a:solidFill>
            </a:endParaRPr>
          </a:p>
          <a:p>
            <a:pPr lvl="2"/>
            <a:endParaRPr lang="en-US" sz="4800" dirty="0">
              <a:solidFill>
                <a:srgbClr val="1C3F93"/>
              </a:solidFill>
            </a:endParaRPr>
          </a:p>
          <a:p>
            <a:pPr lvl="1"/>
            <a:r>
              <a:rPr lang="en-US" sz="9600" dirty="0">
                <a:solidFill>
                  <a:srgbClr val="1C3F93"/>
                </a:solidFill>
              </a:rPr>
              <a:t>Using the </a:t>
            </a:r>
            <a:r>
              <a:rPr lang="en-US" sz="9600" i="1" dirty="0">
                <a:solidFill>
                  <a:srgbClr val="1C3F93"/>
                </a:solidFill>
              </a:rPr>
              <a:t>District Packing List </a:t>
            </a:r>
            <a:r>
              <a:rPr lang="en-US" sz="9600" dirty="0">
                <a:solidFill>
                  <a:srgbClr val="1C3F93"/>
                </a:solidFill>
              </a:rPr>
              <a:t>and</a:t>
            </a:r>
            <a:r>
              <a:rPr lang="en-US" sz="9600" i="1" dirty="0">
                <a:solidFill>
                  <a:srgbClr val="1C3F93"/>
                </a:solidFill>
              </a:rPr>
              <a:t> School Packing List(s)</a:t>
            </a:r>
          </a:p>
          <a:p>
            <a:pPr lvl="2"/>
            <a:r>
              <a:rPr lang="en-US" sz="6400" dirty="0">
                <a:solidFill>
                  <a:srgbClr val="1C3F93"/>
                </a:solidFill>
              </a:rPr>
              <a:t>Sort boxes by school building</a:t>
            </a:r>
          </a:p>
          <a:p>
            <a:pPr lvl="2"/>
            <a:r>
              <a:rPr lang="en-US" sz="6400" dirty="0">
                <a:solidFill>
                  <a:srgbClr val="1C3F93"/>
                </a:solidFill>
              </a:rPr>
              <a:t>Verify that you have received all required boxes - if not, call the Help Desk</a:t>
            </a:r>
          </a:p>
          <a:p>
            <a:pPr lvl="2"/>
            <a:endParaRPr lang="en-US" sz="4800" dirty="0">
              <a:solidFill>
                <a:srgbClr val="1C3F93"/>
              </a:solidFill>
            </a:endParaRPr>
          </a:p>
          <a:p>
            <a:pPr lvl="2"/>
            <a:endParaRPr lang="en-US" sz="4800" dirty="0">
              <a:solidFill>
                <a:srgbClr val="1C3F93"/>
              </a:solidFill>
            </a:endParaRPr>
          </a:p>
          <a:p>
            <a:pPr lvl="1"/>
            <a:r>
              <a:rPr lang="en-US" sz="9600" dirty="0">
                <a:solidFill>
                  <a:srgbClr val="1C3F93"/>
                </a:solidFill>
              </a:rPr>
              <a:t>Distribute materials to School Coordinators </a:t>
            </a:r>
          </a:p>
          <a:p>
            <a:pPr lvl="2"/>
            <a:r>
              <a:rPr lang="en-US" sz="6400" b="1" dirty="0">
                <a:solidFill>
                  <a:srgbClr val="1C3F93"/>
                </a:solidFill>
              </a:rPr>
              <a:t>Save boxes for returning test materials</a:t>
            </a:r>
          </a:p>
          <a:p>
            <a:pPr lvl="2"/>
            <a:endParaRPr lang="en-US" sz="4800" dirty="0">
              <a:solidFill>
                <a:srgbClr val="1C3F93"/>
              </a:solidFill>
            </a:endParaRPr>
          </a:p>
          <a:p>
            <a:pPr lvl="2"/>
            <a:endParaRPr lang="en-US" sz="4800" dirty="0">
              <a:solidFill>
                <a:srgbClr val="1C3F93"/>
              </a:solidFill>
            </a:endParaRPr>
          </a:p>
          <a:p>
            <a:pPr lvl="1"/>
            <a:r>
              <a:rPr lang="en-US" sz="9600" dirty="0">
                <a:solidFill>
                  <a:srgbClr val="1C3F93"/>
                </a:solidFill>
              </a:rPr>
              <a:t>Using the </a:t>
            </a:r>
            <a:r>
              <a:rPr lang="en-US" sz="9600" i="1" dirty="0">
                <a:solidFill>
                  <a:srgbClr val="1C3F93"/>
                </a:solidFill>
              </a:rPr>
              <a:t>District Security Checklist</a:t>
            </a:r>
          </a:p>
          <a:p>
            <a:pPr lvl="2"/>
            <a:r>
              <a:rPr lang="en-US" sz="6400" dirty="0">
                <a:solidFill>
                  <a:srgbClr val="1C3F93"/>
                </a:solidFill>
              </a:rPr>
              <a:t>Verify your district overage – serial numbers are recorded on the security checklist</a:t>
            </a:r>
          </a:p>
          <a:p>
            <a:pPr lvl="2"/>
            <a:r>
              <a:rPr lang="en-US" sz="6400" b="1" dirty="0">
                <a:solidFill>
                  <a:srgbClr val="1C3F93"/>
                </a:solidFill>
              </a:rPr>
              <a:t>Do NOT open packages of test books not intended for immediate use</a:t>
            </a:r>
          </a:p>
          <a:p>
            <a:pPr lvl="2"/>
            <a:endParaRPr lang="en-US" sz="6400" dirty="0">
              <a:solidFill>
                <a:srgbClr val="1C3F93"/>
              </a:solidFill>
            </a:endParaRPr>
          </a:p>
          <a:p>
            <a:pPr marL="0" indent="0">
              <a:buNone/>
            </a:pPr>
            <a:endParaRPr lang="en-US" dirty="0">
              <a:solidFill>
                <a:srgbClr val="1C3F93"/>
              </a:solidFill>
            </a:endParaRPr>
          </a:p>
          <a:p>
            <a:pPr marL="0" indent="0" algn="ctr">
              <a:buNone/>
            </a:pPr>
            <a:r>
              <a:rPr lang="en-US" sz="9800" dirty="0">
                <a:solidFill>
                  <a:srgbClr val="1C3F93"/>
                </a:solidFill>
              </a:rPr>
              <a:t>Ensure all test materials are stored in</a:t>
            </a:r>
          </a:p>
          <a:p>
            <a:pPr marL="0" indent="0" algn="ctr">
              <a:buNone/>
            </a:pPr>
            <a:r>
              <a:rPr lang="en-US" sz="9800" dirty="0">
                <a:solidFill>
                  <a:srgbClr val="1C3F93"/>
                </a:solidFill>
              </a:rPr>
              <a:t>locked and secure location.</a:t>
            </a:r>
          </a:p>
          <a:p>
            <a:endParaRPr lang="en-US" sz="4000" dirty="0">
              <a:solidFill>
                <a:srgbClr val="004078"/>
              </a:solidFill>
            </a:endParaRPr>
          </a:p>
        </p:txBody>
      </p:sp>
      <p:sp>
        <p:nvSpPr>
          <p:cNvPr id="4" name="Slide Number Placeholder 3"/>
          <p:cNvSpPr>
            <a:spLocks noGrp="1"/>
          </p:cNvSpPr>
          <p:nvPr>
            <p:ph type="sldNum" sz="quarter" idx="12"/>
          </p:nvPr>
        </p:nvSpPr>
        <p:spPr/>
        <p:txBody>
          <a:bodyPr/>
          <a:lstStyle/>
          <a:p>
            <a:fld id="{16630861-4318-414B-8E21-CA5F03E7BD41}" type="slidenum">
              <a:rPr lang="en-US" smtClean="0"/>
              <a:t>35</a:t>
            </a:fld>
            <a:endParaRPr lang="en-US"/>
          </a:p>
        </p:txBody>
      </p:sp>
      <p:sp>
        <p:nvSpPr>
          <p:cNvPr id="5" name="TextBox 4"/>
          <p:cNvSpPr txBox="1"/>
          <p:nvPr/>
        </p:nvSpPr>
        <p:spPr>
          <a:xfrm>
            <a:off x="4779264" y="6198257"/>
            <a:ext cx="6059424" cy="523220"/>
          </a:xfrm>
          <a:prstGeom prst="rect">
            <a:avLst/>
          </a:prstGeom>
          <a:noFill/>
        </p:spPr>
        <p:txBody>
          <a:bodyPr wrap="square" rtlCol="0">
            <a:spAutoFit/>
          </a:bodyPr>
          <a:lstStyle/>
          <a:p>
            <a:pPr algn="r"/>
            <a:r>
              <a:rPr lang="en-US" sz="2800" b="1" dirty="0">
                <a:solidFill>
                  <a:srgbClr val="004078"/>
                </a:solidFill>
                <a:latin typeface="Vollkorn"/>
              </a:rPr>
              <a:t>Receiving Materials - DISTRICT</a:t>
            </a:r>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056073679"/>
      </p:ext>
    </p:extLst>
  </p:cSld>
  <p:clrMapOvr>
    <a:masterClrMapping/>
  </p:clrMapOvr>
  <mc:AlternateContent xmlns:mc="http://schemas.openxmlformats.org/markup-compatibility/2006">
    <mc:Choice xmlns:p14="http://schemas.microsoft.com/office/powerpoint/2010/main" Requires="p14">
      <p:transition spd="slow" p14:dur="2000" advTm="2944"/>
    </mc:Choice>
    <mc:Fallback>
      <p:transition spd="slow" advTm="294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8586" y="463297"/>
            <a:ext cx="11369903" cy="5409967"/>
          </a:xfrm>
        </p:spPr>
        <p:txBody>
          <a:bodyPr>
            <a:normAutofit fontScale="85000" lnSpcReduction="20000"/>
          </a:bodyPr>
          <a:lstStyle/>
          <a:p>
            <a:pPr marL="457189" lvl="1" indent="0">
              <a:buNone/>
            </a:pPr>
            <a:endParaRPr lang="en-US" sz="3600" dirty="0">
              <a:solidFill>
                <a:srgbClr val="004078"/>
              </a:solidFill>
            </a:endParaRPr>
          </a:p>
          <a:p>
            <a:pPr lvl="1"/>
            <a:r>
              <a:rPr lang="en-US" sz="3200" dirty="0">
                <a:solidFill>
                  <a:srgbClr val="1C3F93"/>
                </a:solidFill>
              </a:rPr>
              <a:t>Box labels</a:t>
            </a:r>
          </a:p>
          <a:p>
            <a:pPr lvl="2"/>
            <a:r>
              <a:rPr lang="en-US" dirty="0">
                <a:solidFill>
                  <a:srgbClr val="1C3F93"/>
                </a:solidFill>
              </a:rPr>
              <a:t>School name, sequentially numbered</a:t>
            </a:r>
          </a:p>
          <a:p>
            <a:pPr lvl="2"/>
            <a:endParaRPr lang="en-US" sz="1600" dirty="0">
              <a:solidFill>
                <a:srgbClr val="1C3F93"/>
              </a:solidFill>
            </a:endParaRPr>
          </a:p>
          <a:p>
            <a:pPr lvl="1"/>
            <a:r>
              <a:rPr lang="en-US" sz="3200" dirty="0">
                <a:solidFill>
                  <a:srgbClr val="1C3F93"/>
                </a:solidFill>
              </a:rPr>
              <a:t>Box 1 – administrative materials for school coordinator use</a:t>
            </a:r>
          </a:p>
          <a:p>
            <a:pPr lvl="2"/>
            <a:r>
              <a:rPr lang="en-US" dirty="0">
                <a:solidFill>
                  <a:srgbClr val="1C3F93"/>
                </a:solidFill>
              </a:rPr>
              <a:t>May also contain secure test materials, refer to your </a:t>
            </a:r>
            <a:r>
              <a:rPr lang="en-US" i="1" dirty="0">
                <a:solidFill>
                  <a:srgbClr val="1C3F93"/>
                </a:solidFill>
              </a:rPr>
              <a:t>School Packing List</a:t>
            </a:r>
          </a:p>
          <a:p>
            <a:pPr lvl="2"/>
            <a:endParaRPr lang="en-US" sz="1600" dirty="0">
              <a:solidFill>
                <a:srgbClr val="1C3F93"/>
              </a:solidFill>
            </a:endParaRPr>
          </a:p>
          <a:p>
            <a:pPr lvl="1"/>
            <a:r>
              <a:rPr lang="en-US" sz="3200" dirty="0">
                <a:solidFill>
                  <a:srgbClr val="1C3F93"/>
                </a:solidFill>
              </a:rPr>
              <a:t>Using the </a:t>
            </a:r>
            <a:r>
              <a:rPr lang="en-US" sz="3200" i="1" dirty="0">
                <a:solidFill>
                  <a:srgbClr val="1C3F93"/>
                </a:solidFill>
              </a:rPr>
              <a:t>School Security Checklist</a:t>
            </a:r>
          </a:p>
          <a:p>
            <a:pPr lvl="2"/>
            <a:r>
              <a:rPr lang="en-US" dirty="0">
                <a:solidFill>
                  <a:srgbClr val="1C3F93"/>
                </a:solidFill>
              </a:rPr>
              <a:t>Verify school order – serial numbers are recorded on the security checklist</a:t>
            </a:r>
          </a:p>
          <a:p>
            <a:pPr lvl="2"/>
            <a:r>
              <a:rPr lang="en-US" b="1" dirty="0">
                <a:solidFill>
                  <a:srgbClr val="1C3F93"/>
                </a:solidFill>
              </a:rPr>
              <a:t>Do NOT open packages of test books not intended for immediate use</a:t>
            </a:r>
          </a:p>
          <a:p>
            <a:pPr lvl="2"/>
            <a:endParaRPr lang="en-US" sz="1600" b="1" dirty="0">
              <a:solidFill>
                <a:srgbClr val="1C3F93"/>
              </a:solidFill>
            </a:endParaRPr>
          </a:p>
          <a:p>
            <a:pPr lvl="1"/>
            <a:r>
              <a:rPr lang="en-US" sz="3200" dirty="0">
                <a:solidFill>
                  <a:srgbClr val="1C3F93"/>
                </a:solidFill>
              </a:rPr>
              <a:t>Compare types and quantities of materials received with your testing needs</a:t>
            </a:r>
          </a:p>
          <a:p>
            <a:pPr lvl="2"/>
            <a:r>
              <a:rPr lang="en-US" dirty="0">
                <a:solidFill>
                  <a:srgbClr val="1C3F93"/>
                </a:solidFill>
              </a:rPr>
              <a:t>Report </a:t>
            </a:r>
            <a:r>
              <a:rPr lang="en-US" b="1" dirty="0">
                <a:solidFill>
                  <a:srgbClr val="1C3F93"/>
                </a:solidFill>
              </a:rPr>
              <a:t>any </a:t>
            </a:r>
            <a:r>
              <a:rPr lang="en-US" dirty="0">
                <a:solidFill>
                  <a:srgbClr val="1C3F93"/>
                </a:solidFill>
              </a:rPr>
              <a:t>discrepancies to DC</a:t>
            </a:r>
          </a:p>
          <a:p>
            <a:pPr lvl="2"/>
            <a:endParaRPr lang="en-US" sz="1600" dirty="0">
              <a:solidFill>
                <a:srgbClr val="1C3F93"/>
              </a:solidFill>
            </a:endParaRPr>
          </a:p>
          <a:p>
            <a:pPr lvl="1"/>
            <a:r>
              <a:rPr lang="en-US" sz="3200" dirty="0">
                <a:solidFill>
                  <a:srgbClr val="1C3F93"/>
                </a:solidFill>
              </a:rPr>
              <a:t>Place test materials in secure and locked location</a:t>
            </a:r>
          </a:p>
          <a:p>
            <a:pPr lvl="1"/>
            <a:endParaRPr lang="en-US" sz="1600" dirty="0">
              <a:solidFill>
                <a:srgbClr val="1C3F93"/>
              </a:solidFill>
            </a:endParaRPr>
          </a:p>
          <a:p>
            <a:pPr lvl="1"/>
            <a:r>
              <a:rPr lang="en-US" sz="3200" b="1" dirty="0">
                <a:solidFill>
                  <a:srgbClr val="1C3F93"/>
                </a:solidFill>
              </a:rPr>
              <a:t>Save the box(</a:t>
            </a:r>
            <a:r>
              <a:rPr lang="en-US" sz="3200" b="1" dirty="0" err="1">
                <a:solidFill>
                  <a:srgbClr val="1C3F93"/>
                </a:solidFill>
              </a:rPr>
              <a:t>es</a:t>
            </a:r>
            <a:r>
              <a:rPr lang="en-US" sz="3200" b="1" dirty="0">
                <a:solidFill>
                  <a:srgbClr val="1C3F93"/>
                </a:solidFill>
              </a:rPr>
              <a:t>) for returning materials</a:t>
            </a:r>
          </a:p>
          <a:p>
            <a:pPr marL="0" indent="0">
              <a:buNone/>
            </a:pPr>
            <a:endParaRPr lang="en-US" sz="4000" dirty="0">
              <a:solidFill>
                <a:srgbClr val="004078"/>
              </a:solidFill>
            </a:endParaRPr>
          </a:p>
        </p:txBody>
      </p:sp>
      <p:sp>
        <p:nvSpPr>
          <p:cNvPr id="4" name="Slide Number Placeholder 3"/>
          <p:cNvSpPr>
            <a:spLocks noGrp="1"/>
          </p:cNvSpPr>
          <p:nvPr>
            <p:ph type="sldNum" sz="quarter" idx="12"/>
          </p:nvPr>
        </p:nvSpPr>
        <p:spPr/>
        <p:txBody>
          <a:bodyPr/>
          <a:lstStyle/>
          <a:p>
            <a:fld id="{16630861-4318-414B-8E21-CA5F03E7BD41}" type="slidenum">
              <a:rPr lang="en-US" smtClean="0"/>
              <a:t>36</a:t>
            </a:fld>
            <a:endParaRPr lang="en-US"/>
          </a:p>
        </p:txBody>
      </p:sp>
      <p:sp>
        <p:nvSpPr>
          <p:cNvPr id="5" name="TextBox 4"/>
          <p:cNvSpPr txBox="1"/>
          <p:nvPr/>
        </p:nvSpPr>
        <p:spPr>
          <a:xfrm>
            <a:off x="4779264" y="6198257"/>
            <a:ext cx="6059424" cy="523220"/>
          </a:xfrm>
          <a:prstGeom prst="rect">
            <a:avLst/>
          </a:prstGeom>
          <a:noFill/>
        </p:spPr>
        <p:txBody>
          <a:bodyPr wrap="square" rtlCol="0">
            <a:spAutoFit/>
          </a:bodyPr>
          <a:lstStyle/>
          <a:p>
            <a:pPr algn="r"/>
            <a:r>
              <a:rPr lang="en-US" sz="2800" b="1" dirty="0">
                <a:solidFill>
                  <a:srgbClr val="004078"/>
                </a:solidFill>
                <a:latin typeface="Vollkorn"/>
              </a:rPr>
              <a:t>Receiving Materials - SCHOOL</a:t>
            </a:r>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837775266"/>
      </p:ext>
    </p:extLst>
  </p:cSld>
  <p:clrMapOvr>
    <a:masterClrMapping/>
  </p:clrMapOvr>
  <mc:AlternateContent xmlns:mc="http://schemas.openxmlformats.org/markup-compatibility/2006">
    <mc:Choice xmlns:p14="http://schemas.microsoft.com/office/powerpoint/2010/main" Requires="p14">
      <p:transition spd="slow" p14:dur="2000" advTm="1673"/>
    </mc:Choice>
    <mc:Fallback>
      <p:transition spd="slow" advTm="167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68224" y="463297"/>
            <a:ext cx="11606784" cy="5409967"/>
          </a:xfrm>
        </p:spPr>
        <p:txBody>
          <a:bodyPr>
            <a:normAutofit/>
          </a:bodyPr>
          <a:lstStyle/>
          <a:p>
            <a:pPr marL="0" indent="0">
              <a:buNone/>
            </a:pPr>
            <a:r>
              <a:rPr lang="en-US" sz="4500" b="1" dirty="0">
                <a:solidFill>
                  <a:srgbClr val="1C3F93"/>
                </a:solidFill>
              </a:rPr>
              <a:t>Braille Test Kit</a:t>
            </a:r>
            <a:endParaRPr lang="en-US" dirty="0">
              <a:solidFill>
                <a:srgbClr val="1C3F93"/>
              </a:solidFill>
            </a:endParaRPr>
          </a:p>
          <a:p>
            <a:r>
              <a:rPr lang="en-US" dirty="0">
                <a:solidFill>
                  <a:srgbClr val="1C3F93"/>
                </a:solidFill>
              </a:rPr>
              <a:t>Braille test books will be packaged with associated materials in a kit</a:t>
            </a:r>
          </a:p>
          <a:p>
            <a:pPr lvl="1"/>
            <a:r>
              <a:rPr lang="en-US" dirty="0">
                <a:solidFill>
                  <a:srgbClr val="1C3F93"/>
                </a:solidFill>
              </a:rPr>
              <a:t>Cover sheet</a:t>
            </a:r>
          </a:p>
          <a:p>
            <a:pPr lvl="1"/>
            <a:r>
              <a:rPr lang="en-US" dirty="0">
                <a:solidFill>
                  <a:srgbClr val="1C3F93"/>
                </a:solidFill>
              </a:rPr>
              <a:t>Plastic-bound braille test book</a:t>
            </a:r>
          </a:p>
          <a:p>
            <a:pPr lvl="1"/>
            <a:r>
              <a:rPr lang="en-US" dirty="0">
                <a:solidFill>
                  <a:srgbClr val="1C3F93"/>
                </a:solidFill>
              </a:rPr>
              <a:t>Regular test book (for read aloud)</a:t>
            </a:r>
          </a:p>
          <a:p>
            <a:pPr lvl="1"/>
            <a:r>
              <a:rPr lang="en-US" dirty="0">
                <a:solidFill>
                  <a:srgbClr val="1C3F93"/>
                </a:solidFill>
              </a:rPr>
              <a:t>Instructions for administration</a:t>
            </a:r>
          </a:p>
          <a:p>
            <a:pPr lvl="1"/>
            <a:r>
              <a:rPr lang="en-US" dirty="0">
                <a:solidFill>
                  <a:srgbClr val="1C3F93"/>
                </a:solidFill>
              </a:rPr>
              <a:t>Packet of ancillary materials (located on the inside back cover of the braille books)</a:t>
            </a:r>
          </a:p>
        </p:txBody>
      </p:sp>
      <p:sp>
        <p:nvSpPr>
          <p:cNvPr id="4" name="Slide Number Placeholder 3"/>
          <p:cNvSpPr>
            <a:spLocks noGrp="1"/>
          </p:cNvSpPr>
          <p:nvPr>
            <p:ph type="sldNum" sz="quarter" idx="12"/>
          </p:nvPr>
        </p:nvSpPr>
        <p:spPr/>
        <p:txBody>
          <a:bodyPr/>
          <a:lstStyle/>
          <a:p>
            <a:fld id="{16630861-4318-414B-8E21-CA5F03E7BD41}" type="slidenum">
              <a:rPr lang="en-US" smtClean="0"/>
              <a:t>37</a:t>
            </a:fld>
            <a:endParaRPr lang="en-US"/>
          </a:p>
        </p:txBody>
      </p:sp>
      <p:sp>
        <p:nvSpPr>
          <p:cNvPr id="5" name="TextBox 4"/>
          <p:cNvSpPr txBox="1"/>
          <p:nvPr/>
        </p:nvSpPr>
        <p:spPr>
          <a:xfrm>
            <a:off x="5583936" y="6198257"/>
            <a:ext cx="5254752" cy="523220"/>
          </a:xfrm>
          <a:prstGeom prst="rect">
            <a:avLst/>
          </a:prstGeom>
          <a:noFill/>
        </p:spPr>
        <p:txBody>
          <a:bodyPr wrap="square" rtlCol="0">
            <a:spAutoFit/>
          </a:bodyPr>
          <a:lstStyle/>
          <a:p>
            <a:pPr algn="r"/>
            <a:r>
              <a:rPr lang="en-US" sz="2800" b="1" dirty="0">
                <a:solidFill>
                  <a:srgbClr val="004078"/>
                </a:solidFill>
                <a:latin typeface="Vollkorn"/>
              </a:rPr>
              <a:t>Receiving Materials</a:t>
            </a:r>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495464189"/>
      </p:ext>
    </p:extLst>
  </p:cSld>
  <p:clrMapOvr>
    <a:masterClrMapping/>
  </p:clrMapOvr>
  <mc:AlternateContent xmlns:mc="http://schemas.openxmlformats.org/markup-compatibility/2006">
    <mc:Choice xmlns:p14="http://schemas.microsoft.com/office/powerpoint/2010/main" Requires="p14">
      <p:transition spd="slow" p14:dur="2000" advTm="17594"/>
    </mc:Choice>
    <mc:Fallback>
      <p:transition spd="slow" advTm="1759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68224" y="463297"/>
            <a:ext cx="11606784" cy="5409967"/>
          </a:xfrm>
        </p:spPr>
        <p:txBody>
          <a:bodyPr>
            <a:normAutofit/>
          </a:bodyPr>
          <a:lstStyle/>
          <a:p>
            <a:pPr marL="0" indent="0">
              <a:buNone/>
            </a:pPr>
            <a:r>
              <a:rPr lang="en-US" sz="4500" b="1" dirty="0">
                <a:solidFill>
                  <a:srgbClr val="1C3F93"/>
                </a:solidFill>
              </a:rPr>
              <a:t>Large Print Test Kit</a:t>
            </a:r>
            <a:endParaRPr lang="en-US" dirty="0">
              <a:solidFill>
                <a:srgbClr val="1C3F93"/>
              </a:solidFill>
            </a:endParaRPr>
          </a:p>
          <a:p>
            <a:r>
              <a:rPr lang="en-US" dirty="0">
                <a:solidFill>
                  <a:srgbClr val="1C3F93"/>
                </a:solidFill>
              </a:rPr>
              <a:t>Large Print test books will be packaged with associated materials in a kit</a:t>
            </a:r>
          </a:p>
          <a:p>
            <a:pPr lvl="1"/>
            <a:r>
              <a:rPr lang="en-US" dirty="0">
                <a:solidFill>
                  <a:srgbClr val="1C3F93"/>
                </a:solidFill>
              </a:rPr>
              <a:t>Cover sheet</a:t>
            </a:r>
          </a:p>
          <a:p>
            <a:pPr lvl="1"/>
            <a:r>
              <a:rPr lang="en-US" dirty="0">
                <a:solidFill>
                  <a:srgbClr val="1C3F93"/>
                </a:solidFill>
              </a:rPr>
              <a:t>Large print test book</a:t>
            </a:r>
          </a:p>
          <a:p>
            <a:pPr lvl="1"/>
            <a:r>
              <a:rPr lang="en-US" dirty="0">
                <a:solidFill>
                  <a:srgbClr val="1C3F93"/>
                </a:solidFill>
              </a:rPr>
              <a:t>Regular test book (for read aloud)</a:t>
            </a:r>
          </a:p>
          <a:p>
            <a:pPr lvl="1"/>
            <a:r>
              <a:rPr lang="en-US" dirty="0">
                <a:solidFill>
                  <a:srgbClr val="1C3F93"/>
                </a:solidFill>
              </a:rPr>
              <a:t>Instructions for administration</a:t>
            </a:r>
          </a:p>
        </p:txBody>
      </p:sp>
      <p:sp>
        <p:nvSpPr>
          <p:cNvPr id="4" name="Slide Number Placeholder 3"/>
          <p:cNvSpPr>
            <a:spLocks noGrp="1"/>
          </p:cNvSpPr>
          <p:nvPr>
            <p:ph type="sldNum" sz="quarter" idx="12"/>
          </p:nvPr>
        </p:nvSpPr>
        <p:spPr/>
        <p:txBody>
          <a:bodyPr/>
          <a:lstStyle/>
          <a:p>
            <a:fld id="{16630861-4318-414B-8E21-CA5F03E7BD41}" type="slidenum">
              <a:rPr lang="en-US" smtClean="0"/>
              <a:t>38</a:t>
            </a:fld>
            <a:endParaRPr lang="en-US"/>
          </a:p>
        </p:txBody>
      </p:sp>
      <p:sp>
        <p:nvSpPr>
          <p:cNvPr id="5" name="TextBox 4"/>
          <p:cNvSpPr txBox="1"/>
          <p:nvPr/>
        </p:nvSpPr>
        <p:spPr>
          <a:xfrm>
            <a:off x="5583936" y="6198257"/>
            <a:ext cx="5254752" cy="523220"/>
          </a:xfrm>
          <a:prstGeom prst="rect">
            <a:avLst/>
          </a:prstGeom>
          <a:noFill/>
        </p:spPr>
        <p:txBody>
          <a:bodyPr wrap="square" rtlCol="0">
            <a:spAutoFit/>
          </a:bodyPr>
          <a:lstStyle/>
          <a:p>
            <a:pPr algn="r"/>
            <a:r>
              <a:rPr lang="en-US" sz="2800" b="1" dirty="0">
                <a:solidFill>
                  <a:srgbClr val="004078"/>
                </a:solidFill>
                <a:latin typeface="Vollkorn"/>
              </a:rPr>
              <a:t>Receiving Materials</a:t>
            </a:r>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755202773"/>
      </p:ext>
    </p:extLst>
  </p:cSld>
  <p:clrMapOvr>
    <a:masterClrMapping/>
  </p:clrMapOvr>
  <mc:AlternateContent xmlns:mc="http://schemas.openxmlformats.org/markup-compatibility/2006">
    <mc:Choice xmlns:p14="http://schemas.microsoft.com/office/powerpoint/2010/main" Requires="p14">
      <p:transition spd="slow" p14:dur="2000" advTm="4225"/>
    </mc:Choice>
    <mc:Fallback>
      <p:transition spd="slow" advTm="422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68224" y="463297"/>
            <a:ext cx="11606784" cy="5409967"/>
          </a:xfrm>
        </p:spPr>
        <p:txBody>
          <a:bodyPr>
            <a:normAutofit/>
          </a:bodyPr>
          <a:lstStyle/>
          <a:p>
            <a:pPr marL="0" indent="0">
              <a:buNone/>
            </a:pPr>
            <a:r>
              <a:rPr lang="en-US" dirty="0">
                <a:solidFill>
                  <a:srgbClr val="1C3F93"/>
                </a:solidFill>
              </a:rPr>
              <a:t>Grades 5 and 8 students</a:t>
            </a:r>
          </a:p>
          <a:p>
            <a:r>
              <a:rPr lang="en-US" dirty="0">
                <a:solidFill>
                  <a:srgbClr val="1C3F93"/>
                </a:solidFill>
              </a:rPr>
              <a:t>Three test books</a:t>
            </a:r>
          </a:p>
          <a:p>
            <a:pPr lvl="1">
              <a:buFont typeface="Arial" panose="020B0604020202020204" pitchFamily="34" charset="0"/>
              <a:buChar char="•"/>
            </a:pPr>
            <a:r>
              <a:rPr lang="en-US" sz="2800" dirty="0">
                <a:solidFill>
                  <a:srgbClr val="1C3F93"/>
                </a:solidFill>
              </a:rPr>
              <a:t>ELA &amp; Writing</a:t>
            </a:r>
          </a:p>
          <a:p>
            <a:pPr lvl="1">
              <a:buFont typeface="Arial" panose="020B0604020202020204" pitchFamily="34" charset="0"/>
              <a:buChar char="•"/>
            </a:pPr>
            <a:r>
              <a:rPr lang="en-US" sz="2800" dirty="0">
                <a:solidFill>
                  <a:srgbClr val="1C3F93"/>
                </a:solidFill>
              </a:rPr>
              <a:t>Math </a:t>
            </a:r>
          </a:p>
          <a:p>
            <a:pPr lvl="1">
              <a:buFont typeface="Arial" panose="020B0604020202020204" pitchFamily="34" charset="0"/>
              <a:buChar char="•"/>
            </a:pPr>
            <a:r>
              <a:rPr lang="en-US" sz="2800" dirty="0">
                <a:solidFill>
                  <a:srgbClr val="1C3F93"/>
                </a:solidFill>
              </a:rPr>
              <a:t>Science </a:t>
            </a:r>
          </a:p>
          <a:p>
            <a:pPr marL="0" indent="0">
              <a:buNone/>
            </a:pPr>
            <a:r>
              <a:rPr lang="en-US" dirty="0">
                <a:solidFill>
                  <a:srgbClr val="1C3F93"/>
                </a:solidFill>
              </a:rPr>
              <a:t>Grade 3, 4, 6, and 7 students</a:t>
            </a:r>
          </a:p>
          <a:p>
            <a:r>
              <a:rPr lang="en-US" dirty="0">
                <a:solidFill>
                  <a:srgbClr val="1C3F93"/>
                </a:solidFill>
              </a:rPr>
              <a:t>Two test books</a:t>
            </a:r>
          </a:p>
          <a:p>
            <a:pPr lvl="1">
              <a:buFont typeface="Arial" panose="020B0604020202020204" pitchFamily="34" charset="0"/>
              <a:buChar char="•"/>
            </a:pPr>
            <a:r>
              <a:rPr lang="en-US" sz="2800" dirty="0">
                <a:solidFill>
                  <a:srgbClr val="1C3F93"/>
                </a:solidFill>
              </a:rPr>
              <a:t>ELA &amp; Writing</a:t>
            </a:r>
          </a:p>
          <a:p>
            <a:pPr lvl="1">
              <a:buFont typeface="Arial" panose="020B0604020202020204" pitchFamily="34" charset="0"/>
              <a:buChar char="•"/>
            </a:pPr>
            <a:r>
              <a:rPr lang="en-US" sz="2800" dirty="0">
                <a:solidFill>
                  <a:srgbClr val="1C3F93"/>
                </a:solidFill>
              </a:rPr>
              <a:t>Math</a:t>
            </a:r>
          </a:p>
        </p:txBody>
      </p:sp>
      <p:sp>
        <p:nvSpPr>
          <p:cNvPr id="4" name="Slide Number Placeholder 3"/>
          <p:cNvSpPr>
            <a:spLocks noGrp="1"/>
          </p:cNvSpPr>
          <p:nvPr>
            <p:ph type="sldNum" sz="quarter" idx="12"/>
          </p:nvPr>
        </p:nvSpPr>
        <p:spPr/>
        <p:txBody>
          <a:bodyPr/>
          <a:lstStyle/>
          <a:p>
            <a:fld id="{16630861-4318-414B-8E21-CA5F03E7BD41}" type="slidenum">
              <a:rPr lang="en-US" smtClean="0"/>
              <a:t>39</a:t>
            </a:fld>
            <a:endParaRPr lang="en-US"/>
          </a:p>
        </p:txBody>
      </p:sp>
      <p:sp>
        <p:nvSpPr>
          <p:cNvPr id="5" name="TextBox 4"/>
          <p:cNvSpPr txBox="1"/>
          <p:nvPr/>
        </p:nvSpPr>
        <p:spPr>
          <a:xfrm>
            <a:off x="5583936" y="6198257"/>
            <a:ext cx="5254752" cy="523220"/>
          </a:xfrm>
          <a:prstGeom prst="rect">
            <a:avLst/>
          </a:prstGeom>
          <a:noFill/>
        </p:spPr>
        <p:txBody>
          <a:bodyPr wrap="square" rtlCol="0">
            <a:spAutoFit/>
          </a:bodyPr>
          <a:lstStyle/>
          <a:p>
            <a:pPr algn="r"/>
            <a:r>
              <a:rPr lang="en-US" sz="2800" b="1" dirty="0">
                <a:solidFill>
                  <a:srgbClr val="004078"/>
                </a:solidFill>
                <a:latin typeface="Vollkorn"/>
              </a:rPr>
              <a:t>Test Books</a:t>
            </a:r>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475270289"/>
      </p:ext>
    </p:extLst>
  </p:cSld>
  <p:clrMapOvr>
    <a:masterClrMapping/>
  </p:clrMapOvr>
  <mc:AlternateContent xmlns:mc="http://schemas.openxmlformats.org/markup-compatibility/2006">
    <mc:Choice xmlns:p14="http://schemas.microsoft.com/office/powerpoint/2010/main" Requires="p14">
      <p:transition spd="slow" p14:dur="2000" advTm="33997"/>
    </mc:Choice>
    <mc:Fallback>
      <p:transition spd="slow" advTm="3399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68224" y="463297"/>
            <a:ext cx="11606784" cy="5409967"/>
          </a:xfrm>
        </p:spPr>
        <p:txBody>
          <a:bodyPr>
            <a:normAutofit lnSpcReduction="10000"/>
          </a:bodyPr>
          <a:lstStyle/>
          <a:p>
            <a:pPr marL="0" indent="0">
              <a:buNone/>
            </a:pPr>
            <a:r>
              <a:rPr lang="en-US" sz="4000" dirty="0">
                <a:solidFill>
                  <a:srgbClr val="1C3F93"/>
                </a:solidFill>
              </a:rPr>
              <a:t>Types of braille forms</a:t>
            </a:r>
          </a:p>
          <a:p>
            <a:r>
              <a:rPr lang="en-US" dirty="0">
                <a:solidFill>
                  <a:srgbClr val="1C3F93"/>
                </a:solidFill>
              </a:rPr>
              <a:t>Paper test book availability</a:t>
            </a:r>
          </a:p>
          <a:p>
            <a:pPr lvl="1"/>
            <a:r>
              <a:rPr lang="en-US" dirty="0">
                <a:solidFill>
                  <a:srgbClr val="1C3F93"/>
                </a:solidFill>
              </a:rPr>
              <a:t>ELA</a:t>
            </a:r>
          </a:p>
          <a:p>
            <a:pPr lvl="1"/>
            <a:r>
              <a:rPr lang="en-US" dirty="0">
                <a:solidFill>
                  <a:srgbClr val="1C3F93"/>
                </a:solidFill>
              </a:rPr>
              <a:t>Math</a:t>
            </a:r>
          </a:p>
          <a:p>
            <a:pPr lvl="1"/>
            <a:r>
              <a:rPr lang="en-US" dirty="0">
                <a:solidFill>
                  <a:srgbClr val="1C3F93"/>
                </a:solidFill>
              </a:rPr>
              <a:t>Science</a:t>
            </a:r>
          </a:p>
          <a:p>
            <a:r>
              <a:rPr lang="en-US" dirty="0">
                <a:solidFill>
                  <a:srgbClr val="1C3F93"/>
                </a:solidFill>
              </a:rPr>
              <a:t>Print on Demand availability</a:t>
            </a:r>
          </a:p>
          <a:p>
            <a:pPr lvl="1"/>
            <a:r>
              <a:rPr lang="en-US" dirty="0">
                <a:solidFill>
                  <a:srgbClr val="1C3F93"/>
                </a:solidFill>
              </a:rPr>
              <a:t>ELA</a:t>
            </a:r>
          </a:p>
          <a:p>
            <a:pPr lvl="1"/>
            <a:r>
              <a:rPr lang="en-US" dirty="0">
                <a:solidFill>
                  <a:srgbClr val="1C3F93"/>
                </a:solidFill>
              </a:rPr>
              <a:t>Math</a:t>
            </a:r>
          </a:p>
          <a:p>
            <a:pPr lvl="1"/>
            <a:r>
              <a:rPr lang="en-US" dirty="0">
                <a:solidFill>
                  <a:srgbClr val="1C3F93"/>
                </a:solidFill>
              </a:rPr>
              <a:t>Not for science</a:t>
            </a:r>
          </a:p>
          <a:p>
            <a:r>
              <a:rPr lang="en-US" dirty="0">
                <a:solidFill>
                  <a:srgbClr val="1C3F93"/>
                </a:solidFill>
              </a:rPr>
              <a:t>Online Tactile Graphics (P35) availability</a:t>
            </a:r>
          </a:p>
          <a:p>
            <a:pPr lvl="1"/>
            <a:r>
              <a:rPr lang="en-US" dirty="0">
                <a:solidFill>
                  <a:srgbClr val="1C3F93"/>
                </a:solidFill>
              </a:rPr>
              <a:t>Math</a:t>
            </a:r>
          </a:p>
          <a:p>
            <a:pPr lvl="1"/>
            <a:r>
              <a:rPr lang="en-US" dirty="0">
                <a:solidFill>
                  <a:srgbClr val="1C3F93"/>
                </a:solidFill>
              </a:rPr>
              <a:t>Not for ELA</a:t>
            </a:r>
          </a:p>
          <a:p>
            <a:pPr lvl="1"/>
            <a:r>
              <a:rPr lang="en-US" dirty="0">
                <a:solidFill>
                  <a:srgbClr val="1C3F93"/>
                </a:solidFill>
              </a:rPr>
              <a:t>Not for science </a:t>
            </a:r>
          </a:p>
        </p:txBody>
      </p:sp>
      <p:sp>
        <p:nvSpPr>
          <p:cNvPr id="4" name="Slide Number Placeholder 3"/>
          <p:cNvSpPr>
            <a:spLocks noGrp="1"/>
          </p:cNvSpPr>
          <p:nvPr>
            <p:ph type="sldNum" sz="quarter" idx="12"/>
          </p:nvPr>
        </p:nvSpPr>
        <p:spPr/>
        <p:txBody>
          <a:bodyPr/>
          <a:lstStyle/>
          <a:p>
            <a:fld id="{16630861-4318-414B-8E21-CA5F03E7BD41}" type="slidenum">
              <a:rPr lang="en-US" smtClean="0"/>
              <a:t>40</a:t>
            </a:fld>
            <a:endParaRPr lang="en-US"/>
          </a:p>
        </p:txBody>
      </p:sp>
      <p:sp>
        <p:nvSpPr>
          <p:cNvPr id="5" name="TextBox 4"/>
          <p:cNvSpPr txBox="1"/>
          <p:nvPr/>
        </p:nvSpPr>
        <p:spPr>
          <a:xfrm>
            <a:off x="5583936" y="6198257"/>
            <a:ext cx="5254752" cy="523220"/>
          </a:xfrm>
          <a:prstGeom prst="rect">
            <a:avLst/>
          </a:prstGeom>
          <a:noFill/>
        </p:spPr>
        <p:txBody>
          <a:bodyPr wrap="square" rtlCol="0">
            <a:spAutoFit/>
          </a:bodyPr>
          <a:lstStyle/>
          <a:p>
            <a:pPr algn="r"/>
            <a:r>
              <a:rPr lang="en-US" sz="2800" b="1" dirty="0">
                <a:solidFill>
                  <a:srgbClr val="004078"/>
                </a:solidFill>
                <a:latin typeface="Vollkorn"/>
              </a:rPr>
              <a:t>Braille</a:t>
            </a:r>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957698840"/>
      </p:ext>
    </p:extLst>
  </p:cSld>
  <p:clrMapOvr>
    <a:masterClrMapping/>
  </p:clrMapOvr>
  <mc:AlternateContent xmlns:mc="http://schemas.openxmlformats.org/markup-compatibility/2006">
    <mc:Choice xmlns:p14="http://schemas.microsoft.com/office/powerpoint/2010/main" Requires="p14">
      <p:transition spd="slow" p14:dur="2000" advTm="23652"/>
    </mc:Choice>
    <mc:Fallback>
      <p:transition spd="slow" advTm="2365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68224" y="463297"/>
            <a:ext cx="11606784" cy="5409967"/>
          </a:xfrm>
        </p:spPr>
        <p:txBody>
          <a:bodyPr>
            <a:normAutofit/>
          </a:bodyPr>
          <a:lstStyle/>
          <a:p>
            <a:pPr marL="0" indent="0">
              <a:buNone/>
            </a:pPr>
            <a:r>
              <a:rPr lang="en-US" sz="4000" b="1" dirty="0">
                <a:solidFill>
                  <a:srgbClr val="1C3F93"/>
                </a:solidFill>
              </a:rPr>
              <a:t>Student Responses</a:t>
            </a:r>
            <a:endParaRPr lang="en-US" sz="4000" dirty="0">
              <a:solidFill>
                <a:srgbClr val="1C3F93"/>
              </a:solidFill>
            </a:endParaRPr>
          </a:p>
          <a:p>
            <a:r>
              <a:rPr lang="en-US" sz="3600" dirty="0">
                <a:solidFill>
                  <a:srgbClr val="1C3F93"/>
                </a:solidFill>
              </a:rPr>
              <a:t>Large Print test book</a:t>
            </a:r>
          </a:p>
          <a:p>
            <a:pPr lvl="1"/>
            <a:r>
              <a:rPr lang="en-US" sz="3000" dirty="0">
                <a:solidFill>
                  <a:srgbClr val="1C3F93"/>
                </a:solidFill>
              </a:rPr>
              <a:t>Student places all answers in the Large Print test book</a:t>
            </a:r>
          </a:p>
          <a:p>
            <a:pPr lvl="1"/>
            <a:r>
              <a:rPr lang="en-US" sz="3000" dirty="0">
                <a:solidFill>
                  <a:srgbClr val="1C3F93"/>
                </a:solidFill>
              </a:rPr>
              <a:t>Educator (scribe) will enter all student answers into DEI</a:t>
            </a:r>
          </a:p>
          <a:p>
            <a:pPr lvl="1"/>
            <a:r>
              <a:rPr lang="en-US" sz="3000" dirty="0">
                <a:solidFill>
                  <a:srgbClr val="1C3F93"/>
                </a:solidFill>
              </a:rPr>
              <a:t>Requires a scribe and the R04 accommodation</a:t>
            </a:r>
          </a:p>
          <a:p>
            <a:endParaRPr lang="en-US" dirty="0">
              <a:solidFill>
                <a:srgbClr val="1C3F93"/>
              </a:solidFill>
            </a:endParaRPr>
          </a:p>
          <a:p>
            <a:r>
              <a:rPr lang="en-US" sz="3600" dirty="0">
                <a:solidFill>
                  <a:srgbClr val="1C3F93"/>
                </a:solidFill>
              </a:rPr>
              <a:t>Braille test book</a:t>
            </a:r>
          </a:p>
          <a:p>
            <a:pPr lvl="1"/>
            <a:r>
              <a:rPr lang="en-US" sz="3000" dirty="0">
                <a:solidFill>
                  <a:srgbClr val="1C3F93"/>
                </a:solidFill>
              </a:rPr>
              <a:t>Educator (scribe) will enter all student answers into DEI</a:t>
            </a:r>
          </a:p>
          <a:p>
            <a:pPr lvl="1"/>
            <a:r>
              <a:rPr lang="en-US" sz="3000" dirty="0">
                <a:solidFill>
                  <a:srgbClr val="1C3F93"/>
                </a:solidFill>
              </a:rPr>
              <a:t>Requires a scribe and the R04 accommodation</a:t>
            </a:r>
          </a:p>
        </p:txBody>
      </p:sp>
      <p:sp>
        <p:nvSpPr>
          <p:cNvPr id="4" name="Slide Number Placeholder 3"/>
          <p:cNvSpPr>
            <a:spLocks noGrp="1"/>
          </p:cNvSpPr>
          <p:nvPr>
            <p:ph type="sldNum" sz="quarter" idx="12"/>
          </p:nvPr>
        </p:nvSpPr>
        <p:spPr/>
        <p:txBody>
          <a:bodyPr/>
          <a:lstStyle/>
          <a:p>
            <a:fld id="{16630861-4318-414B-8E21-CA5F03E7BD41}" type="slidenum">
              <a:rPr lang="en-US" smtClean="0"/>
              <a:t>41</a:t>
            </a:fld>
            <a:endParaRPr lang="en-US"/>
          </a:p>
        </p:txBody>
      </p:sp>
      <p:sp>
        <p:nvSpPr>
          <p:cNvPr id="5" name="TextBox 4"/>
          <p:cNvSpPr txBox="1"/>
          <p:nvPr/>
        </p:nvSpPr>
        <p:spPr>
          <a:xfrm>
            <a:off x="5583936" y="6198257"/>
            <a:ext cx="5254752" cy="523220"/>
          </a:xfrm>
          <a:prstGeom prst="rect">
            <a:avLst/>
          </a:prstGeom>
          <a:noFill/>
        </p:spPr>
        <p:txBody>
          <a:bodyPr wrap="square" rtlCol="0">
            <a:spAutoFit/>
          </a:bodyPr>
          <a:lstStyle/>
          <a:p>
            <a:pPr algn="r"/>
            <a:r>
              <a:rPr lang="en-US" sz="2800" b="1" dirty="0">
                <a:solidFill>
                  <a:srgbClr val="004078"/>
                </a:solidFill>
                <a:latin typeface="Vollkorn"/>
              </a:rPr>
              <a:t>Student Responses</a:t>
            </a:r>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4236203694"/>
      </p:ext>
    </p:extLst>
  </p:cSld>
  <p:clrMapOvr>
    <a:masterClrMapping/>
  </p:clrMapOvr>
  <mc:AlternateContent xmlns:mc="http://schemas.openxmlformats.org/markup-compatibility/2006">
    <mc:Choice xmlns:p14="http://schemas.microsoft.com/office/powerpoint/2010/main" Requires="p14">
      <p:transition spd="slow" p14:dur="2000" advTm="70402"/>
    </mc:Choice>
    <mc:Fallback>
      <p:transition spd="slow" advTm="7040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60832" y="268225"/>
            <a:ext cx="11207655" cy="5409967"/>
          </a:xfrm>
        </p:spPr>
        <p:txBody>
          <a:bodyPr anchor="ctr">
            <a:normAutofit/>
          </a:bodyPr>
          <a:lstStyle/>
          <a:p>
            <a:pPr marL="0" indent="0" algn="ctr">
              <a:buNone/>
            </a:pPr>
            <a:r>
              <a:rPr lang="en-US" sz="6000" b="1" dirty="0">
                <a:solidFill>
                  <a:srgbClr val="004078"/>
                </a:solidFill>
              </a:rPr>
              <a:t>Additional Large Print or braille test books will be ordered through TIDE.</a:t>
            </a:r>
            <a:endParaRPr lang="en-US" sz="6000" dirty="0">
              <a:solidFill>
                <a:srgbClr val="1C3F93"/>
              </a:solidFill>
            </a:endParaRPr>
          </a:p>
          <a:p>
            <a:pPr marL="0" indent="0">
              <a:buNone/>
            </a:pPr>
            <a:endParaRPr lang="en-US" dirty="0">
              <a:solidFill>
                <a:srgbClr val="1C3F93"/>
              </a:solidFill>
            </a:endParaRPr>
          </a:p>
        </p:txBody>
      </p:sp>
      <p:sp>
        <p:nvSpPr>
          <p:cNvPr id="4" name="Slide Number Placeholder 3"/>
          <p:cNvSpPr>
            <a:spLocks noGrp="1"/>
          </p:cNvSpPr>
          <p:nvPr>
            <p:ph type="sldNum" sz="quarter" idx="12"/>
          </p:nvPr>
        </p:nvSpPr>
        <p:spPr/>
        <p:txBody>
          <a:bodyPr/>
          <a:lstStyle/>
          <a:p>
            <a:fld id="{16630861-4318-414B-8E21-CA5F03E7BD41}" type="slidenum">
              <a:rPr lang="en-US" smtClean="0"/>
              <a:t>42</a:t>
            </a:fld>
            <a:endParaRPr lang="en-US"/>
          </a:p>
        </p:txBody>
      </p:sp>
      <p:sp>
        <p:nvSpPr>
          <p:cNvPr id="5" name="TextBox 4"/>
          <p:cNvSpPr txBox="1"/>
          <p:nvPr/>
        </p:nvSpPr>
        <p:spPr>
          <a:xfrm>
            <a:off x="6132576" y="6198257"/>
            <a:ext cx="4706112" cy="523220"/>
          </a:xfrm>
          <a:prstGeom prst="rect">
            <a:avLst/>
          </a:prstGeom>
          <a:noFill/>
        </p:spPr>
        <p:txBody>
          <a:bodyPr wrap="square" rtlCol="0">
            <a:spAutoFit/>
          </a:bodyPr>
          <a:lstStyle/>
          <a:p>
            <a:pPr algn="r"/>
            <a:r>
              <a:rPr lang="en-US" sz="2800" b="1" dirty="0">
                <a:solidFill>
                  <a:srgbClr val="004078"/>
                </a:solidFill>
                <a:latin typeface="Vollkorn"/>
              </a:rPr>
              <a:t>Additional Materials</a:t>
            </a:r>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327206962"/>
      </p:ext>
    </p:extLst>
  </p:cSld>
  <p:clrMapOvr>
    <a:masterClrMapping/>
  </p:clrMapOvr>
  <mc:AlternateContent xmlns:mc="http://schemas.openxmlformats.org/markup-compatibility/2006">
    <mc:Choice xmlns:p14="http://schemas.microsoft.com/office/powerpoint/2010/main" Requires="p14">
      <p:transition spd="slow" p14:dur="2000" advTm="16570"/>
    </mc:Choice>
    <mc:Fallback>
      <p:transition spd="slow" advTm="1657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68224" y="463297"/>
            <a:ext cx="11606784" cy="5409967"/>
          </a:xfrm>
        </p:spPr>
        <p:txBody>
          <a:bodyPr>
            <a:normAutofit/>
          </a:bodyPr>
          <a:lstStyle/>
          <a:p>
            <a:pPr marL="0" indent="0">
              <a:buNone/>
            </a:pPr>
            <a:r>
              <a:rPr lang="en-US" sz="4000" dirty="0">
                <a:solidFill>
                  <a:srgbClr val="1C3F93"/>
                </a:solidFill>
              </a:rPr>
              <a:t>Return the materials </a:t>
            </a:r>
          </a:p>
          <a:p>
            <a:r>
              <a:rPr lang="en-US" dirty="0">
                <a:solidFill>
                  <a:srgbClr val="1C3F93"/>
                </a:solidFill>
              </a:rPr>
              <a:t>Collect and return all </a:t>
            </a:r>
          </a:p>
          <a:p>
            <a:pPr lvl="1"/>
            <a:r>
              <a:rPr lang="en-US" dirty="0">
                <a:solidFill>
                  <a:srgbClr val="1C3F93"/>
                </a:solidFill>
              </a:rPr>
              <a:t>Regular test books</a:t>
            </a:r>
          </a:p>
          <a:p>
            <a:pPr lvl="1"/>
            <a:r>
              <a:rPr lang="en-US" dirty="0">
                <a:solidFill>
                  <a:srgbClr val="1C3F93"/>
                </a:solidFill>
              </a:rPr>
              <a:t>Braille</a:t>
            </a:r>
          </a:p>
          <a:p>
            <a:pPr lvl="1"/>
            <a:r>
              <a:rPr lang="en-US" dirty="0">
                <a:solidFill>
                  <a:srgbClr val="1C3F93"/>
                </a:solidFill>
              </a:rPr>
              <a:t>Large Print test books</a:t>
            </a:r>
          </a:p>
          <a:p>
            <a:pPr marL="0" indent="0">
              <a:buNone/>
            </a:pPr>
            <a:endParaRPr lang="en-US" dirty="0">
              <a:solidFill>
                <a:srgbClr val="1C3F93"/>
              </a:solidFill>
            </a:endParaRPr>
          </a:p>
          <a:p>
            <a:pPr marL="0" indent="0">
              <a:buNone/>
            </a:pPr>
            <a:r>
              <a:rPr lang="en-US" dirty="0">
                <a:solidFill>
                  <a:srgbClr val="1C3F93"/>
                </a:solidFill>
              </a:rPr>
              <a:t>Schools should return all materials as soon as possible after students have completed testing.</a:t>
            </a:r>
          </a:p>
        </p:txBody>
      </p:sp>
      <p:sp>
        <p:nvSpPr>
          <p:cNvPr id="4" name="Slide Number Placeholder 3"/>
          <p:cNvSpPr>
            <a:spLocks noGrp="1"/>
          </p:cNvSpPr>
          <p:nvPr>
            <p:ph type="sldNum" sz="quarter" idx="12"/>
          </p:nvPr>
        </p:nvSpPr>
        <p:spPr/>
        <p:txBody>
          <a:bodyPr/>
          <a:lstStyle/>
          <a:p>
            <a:fld id="{16630861-4318-414B-8E21-CA5F03E7BD41}" type="slidenum">
              <a:rPr lang="en-US" smtClean="0"/>
              <a:t>43</a:t>
            </a:fld>
            <a:endParaRPr lang="en-US"/>
          </a:p>
        </p:txBody>
      </p:sp>
      <p:sp>
        <p:nvSpPr>
          <p:cNvPr id="5" name="TextBox 4"/>
          <p:cNvSpPr txBox="1"/>
          <p:nvPr/>
        </p:nvSpPr>
        <p:spPr>
          <a:xfrm>
            <a:off x="5583936" y="6198257"/>
            <a:ext cx="5254752" cy="523220"/>
          </a:xfrm>
          <a:prstGeom prst="rect">
            <a:avLst/>
          </a:prstGeom>
          <a:noFill/>
        </p:spPr>
        <p:txBody>
          <a:bodyPr wrap="square" rtlCol="0">
            <a:spAutoFit/>
          </a:bodyPr>
          <a:lstStyle/>
          <a:p>
            <a:pPr algn="r"/>
            <a:r>
              <a:rPr lang="en-US" sz="2800" b="1" dirty="0">
                <a:solidFill>
                  <a:srgbClr val="004078"/>
                </a:solidFill>
                <a:latin typeface="Vollkorn"/>
              </a:rPr>
              <a:t>Returning Materials</a:t>
            </a:r>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223781015"/>
      </p:ext>
    </p:extLst>
  </p:cSld>
  <p:clrMapOvr>
    <a:masterClrMapping/>
  </p:clrMapOvr>
  <mc:AlternateContent xmlns:mc="http://schemas.openxmlformats.org/markup-compatibility/2006">
    <mc:Choice xmlns:p14="http://schemas.microsoft.com/office/powerpoint/2010/main" Requires="p14">
      <p:transition spd="slow" p14:dur="2000" advTm="9025"/>
    </mc:Choice>
    <mc:Fallback>
      <p:transition spd="slow" advTm="902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68224" y="463297"/>
            <a:ext cx="11606784" cy="5409967"/>
          </a:xfrm>
        </p:spPr>
        <p:txBody>
          <a:bodyPr>
            <a:normAutofit/>
          </a:bodyPr>
          <a:lstStyle/>
          <a:p>
            <a:pPr marL="457189" lvl="1" indent="0">
              <a:buNone/>
            </a:pPr>
            <a:r>
              <a:rPr lang="en-US" sz="4000" dirty="0">
                <a:solidFill>
                  <a:srgbClr val="1C3F93"/>
                </a:solidFill>
              </a:rPr>
              <a:t>Return Kit</a:t>
            </a:r>
          </a:p>
          <a:p>
            <a:pPr lvl="1"/>
            <a:endParaRPr lang="en-US" sz="3800" dirty="0">
              <a:solidFill>
                <a:srgbClr val="1C3F93"/>
              </a:solidFill>
            </a:endParaRPr>
          </a:p>
          <a:p>
            <a:pPr lvl="2"/>
            <a:r>
              <a:rPr lang="en-US" sz="3600" dirty="0">
                <a:solidFill>
                  <a:srgbClr val="1C3F93"/>
                </a:solidFill>
              </a:rPr>
              <a:t>Return labels</a:t>
            </a:r>
          </a:p>
          <a:p>
            <a:pPr lvl="2"/>
            <a:r>
              <a:rPr lang="en-US" sz="3600" dirty="0">
                <a:solidFill>
                  <a:srgbClr val="1C3F93"/>
                </a:solidFill>
              </a:rPr>
              <a:t>FedEx return shipping labels</a:t>
            </a:r>
          </a:p>
          <a:p>
            <a:pPr lvl="2"/>
            <a:r>
              <a:rPr lang="en-US" sz="3600" dirty="0">
                <a:solidFill>
                  <a:srgbClr val="1C3F93"/>
                </a:solidFill>
              </a:rPr>
              <a:t>School header sheets</a:t>
            </a:r>
          </a:p>
          <a:p>
            <a:pPr lvl="2"/>
            <a:r>
              <a:rPr lang="en-US" sz="3600" dirty="0">
                <a:solidFill>
                  <a:srgbClr val="1C3F93"/>
                </a:solidFill>
              </a:rPr>
              <a:t>Return shipping instructions</a:t>
            </a:r>
          </a:p>
        </p:txBody>
      </p:sp>
      <p:sp>
        <p:nvSpPr>
          <p:cNvPr id="4" name="Slide Number Placeholder 3"/>
          <p:cNvSpPr>
            <a:spLocks noGrp="1"/>
          </p:cNvSpPr>
          <p:nvPr>
            <p:ph type="sldNum" sz="quarter" idx="12"/>
          </p:nvPr>
        </p:nvSpPr>
        <p:spPr/>
        <p:txBody>
          <a:bodyPr/>
          <a:lstStyle/>
          <a:p>
            <a:fld id="{16630861-4318-414B-8E21-CA5F03E7BD41}" type="slidenum">
              <a:rPr lang="en-US" smtClean="0"/>
              <a:t>44</a:t>
            </a:fld>
            <a:endParaRPr lang="en-US"/>
          </a:p>
        </p:txBody>
      </p:sp>
      <p:sp>
        <p:nvSpPr>
          <p:cNvPr id="5" name="TextBox 4"/>
          <p:cNvSpPr txBox="1"/>
          <p:nvPr/>
        </p:nvSpPr>
        <p:spPr>
          <a:xfrm>
            <a:off x="5583936" y="6198257"/>
            <a:ext cx="5254752" cy="523220"/>
          </a:xfrm>
          <a:prstGeom prst="rect">
            <a:avLst/>
          </a:prstGeom>
          <a:noFill/>
        </p:spPr>
        <p:txBody>
          <a:bodyPr wrap="square" rtlCol="0">
            <a:spAutoFit/>
          </a:bodyPr>
          <a:lstStyle/>
          <a:p>
            <a:pPr algn="r"/>
            <a:r>
              <a:rPr lang="en-US" sz="2800" b="1" dirty="0">
                <a:solidFill>
                  <a:srgbClr val="004078"/>
                </a:solidFill>
                <a:latin typeface="Vollkorn"/>
              </a:rPr>
              <a:t>Returning Materials</a:t>
            </a:r>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4227849034"/>
      </p:ext>
    </p:extLst>
  </p:cSld>
  <p:clrMapOvr>
    <a:masterClrMapping/>
  </p:clrMapOvr>
  <mc:AlternateContent xmlns:mc="http://schemas.openxmlformats.org/markup-compatibility/2006">
    <mc:Choice xmlns:p14="http://schemas.microsoft.com/office/powerpoint/2010/main" Requires="p14">
      <p:transition spd="slow" p14:dur="2000" advTm="9146"/>
    </mc:Choice>
    <mc:Fallback>
      <p:transition spd="slow" advTm="914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68224" y="463297"/>
            <a:ext cx="11606784" cy="5409967"/>
          </a:xfrm>
        </p:spPr>
        <p:txBody>
          <a:bodyPr>
            <a:normAutofit/>
          </a:bodyPr>
          <a:lstStyle/>
          <a:p>
            <a:pPr marL="0" lvl="0" indent="0">
              <a:buNone/>
            </a:pPr>
            <a:r>
              <a:rPr lang="en-US" sz="4000" dirty="0">
                <a:solidFill>
                  <a:srgbClr val="1C3F93"/>
                </a:solidFill>
              </a:rPr>
              <a:t>Separate secure and non-secure materials</a:t>
            </a:r>
            <a:r>
              <a:rPr lang="en-US" dirty="0">
                <a:solidFill>
                  <a:srgbClr val="1C3F93"/>
                </a:solidFill>
              </a:rPr>
              <a:t>:</a:t>
            </a:r>
          </a:p>
          <a:p>
            <a:pPr lvl="1"/>
            <a:r>
              <a:rPr lang="en-US" sz="3600" dirty="0">
                <a:solidFill>
                  <a:srgbClr val="1C3F93"/>
                </a:solidFill>
              </a:rPr>
              <a:t>Secure materials</a:t>
            </a:r>
          </a:p>
          <a:p>
            <a:pPr lvl="2"/>
            <a:r>
              <a:rPr lang="en-US" sz="3000" dirty="0">
                <a:solidFill>
                  <a:srgbClr val="1C3F93"/>
                </a:solidFill>
              </a:rPr>
              <a:t>Test books</a:t>
            </a:r>
          </a:p>
          <a:p>
            <a:pPr lvl="1"/>
            <a:r>
              <a:rPr lang="en-US" sz="3600" dirty="0">
                <a:solidFill>
                  <a:srgbClr val="1C3F93"/>
                </a:solidFill>
              </a:rPr>
              <a:t>Non-secure materials</a:t>
            </a:r>
          </a:p>
          <a:p>
            <a:pPr lvl="2"/>
            <a:r>
              <a:rPr lang="en-US" sz="3000" dirty="0">
                <a:solidFill>
                  <a:srgbClr val="1C3F93"/>
                </a:solidFill>
              </a:rPr>
              <a:t> Unused print-on-demand pre-ID and box labels</a:t>
            </a:r>
          </a:p>
          <a:p>
            <a:pPr lvl="2"/>
            <a:r>
              <a:rPr lang="en-US" sz="3000" dirty="0">
                <a:solidFill>
                  <a:srgbClr val="1C3F93"/>
                </a:solidFill>
              </a:rPr>
              <a:t> Printed test administration manuals and directions for administration</a:t>
            </a:r>
          </a:p>
        </p:txBody>
      </p:sp>
      <p:sp>
        <p:nvSpPr>
          <p:cNvPr id="4" name="Slide Number Placeholder 3"/>
          <p:cNvSpPr>
            <a:spLocks noGrp="1"/>
          </p:cNvSpPr>
          <p:nvPr>
            <p:ph type="sldNum" sz="quarter" idx="12"/>
          </p:nvPr>
        </p:nvSpPr>
        <p:spPr/>
        <p:txBody>
          <a:bodyPr/>
          <a:lstStyle/>
          <a:p>
            <a:fld id="{16630861-4318-414B-8E21-CA5F03E7BD41}" type="slidenum">
              <a:rPr lang="en-US" smtClean="0"/>
              <a:t>45</a:t>
            </a:fld>
            <a:endParaRPr lang="en-US"/>
          </a:p>
        </p:txBody>
      </p:sp>
      <p:sp>
        <p:nvSpPr>
          <p:cNvPr id="5" name="TextBox 4"/>
          <p:cNvSpPr txBox="1"/>
          <p:nvPr/>
        </p:nvSpPr>
        <p:spPr>
          <a:xfrm>
            <a:off x="5583936" y="6198257"/>
            <a:ext cx="5254752" cy="523220"/>
          </a:xfrm>
          <a:prstGeom prst="rect">
            <a:avLst/>
          </a:prstGeom>
          <a:noFill/>
        </p:spPr>
        <p:txBody>
          <a:bodyPr wrap="square" rtlCol="0">
            <a:spAutoFit/>
          </a:bodyPr>
          <a:lstStyle/>
          <a:p>
            <a:pPr algn="r"/>
            <a:r>
              <a:rPr lang="en-US" sz="2800" b="1" dirty="0">
                <a:solidFill>
                  <a:srgbClr val="004078"/>
                </a:solidFill>
                <a:latin typeface="Vollkorn"/>
              </a:rPr>
              <a:t>Returning Materials</a:t>
            </a:r>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468228010"/>
      </p:ext>
    </p:extLst>
  </p:cSld>
  <p:clrMapOvr>
    <a:masterClrMapping/>
  </p:clrMapOvr>
  <mc:AlternateContent xmlns:mc="http://schemas.openxmlformats.org/markup-compatibility/2006">
    <mc:Choice xmlns:p14="http://schemas.microsoft.com/office/powerpoint/2010/main" Requires="p14">
      <p:transition spd="slow" p14:dur="2000" advTm="12682"/>
    </mc:Choice>
    <mc:Fallback>
      <p:transition spd="slow" advTm="1268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68224" y="463297"/>
            <a:ext cx="11606784" cy="5409967"/>
          </a:xfrm>
        </p:spPr>
        <p:txBody>
          <a:bodyPr>
            <a:normAutofit/>
          </a:bodyPr>
          <a:lstStyle/>
          <a:p>
            <a:pPr marL="0" indent="0">
              <a:buNone/>
            </a:pPr>
            <a:r>
              <a:rPr lang="en-US" sz="4000" dirty="0">
                <a:solidFill>
                  <a:srgbClr val="1C3F93"/>
                </a:solidFill>
              </a:rPr>
              <a:t>Secure Materials</a:t>
            </a:r>
            <a:r>
              <a:rPr lang="en-US" sz="5100" dirty="0">
                <a:solidFill>
                  <a:srgbClr val="1C3F93"/>
                </a:solidFill>
              </a:rPr>
              <a:t> </a:t>
            </a:r>
          </a:p>
          <a:p>
            <a:pPr marL="457200" lvl="1" indent="0">
              <a:buNone/>
            </a:pPr>
            <a:endParaRPr lang="en-US" sz="2900" dirty="0">
              <a:solidFill>
                <a:srgbClr val="1C3F93"/>
              </a:solidFill>
            </a:endParaRPr>
          </a:p>
          <a:p>
            <a:pPr marL="57150" indent="0">
              <a:buNone/>
            </a:pPr>
            <a:r>
              <a:rPr lang="en-US" sz="3600" dirty="0">
                <a:solidFill>
                  <a:srgbClr val="1C3F93"/>
                </a:solidFill>
              </a:rPr>
              <a:t>Pack all test books in boxes</a:t>
            </a:r>
          </a:p>
          <a:p>
            <a:pPr lvl="1"/>
            <a:r>
              <a:rPr lang="en-US" sz="3000" dirty="0">
                <a:solidFill>
                  <a:srgbClr val="1C3F93"/>
                </a:solidFill>
              </a:rPr>
              <a:t>Affix a red non-</a:t>
            </a:r>
            <a:r>
              <a:rPr lang="en-US" sz="3000" dirty="0" err="1">
                <a:solidFill>
                  <a:srgbClr val="1C3F93"/>
                </a:solidFill>
              </a:rPr>
              <a:t>scorable</a:t>
            </a:r>
            <a:r>
              <a:rPr lang="en-US" sz="3000" dirty="0">
                <a:solidFill>
                  <a:srgbClr val="1C3F93"/>
                </a:solidFill>
              </a:rPr>
              <a:t> label to the top of all boxes containing secure materials</a:t>
            </a:r>
          </a:p>
          <a:p>
            <a:pPr lvl="1"/>
            <a:r>
              <a:rPr lang="en-US" sz="3000" dirty="0">
                <a:solidFill>
                  <a:srgbClr val="1C3F93"/>
                </a:solidFill>
              </a:rPr>
              <a:t>Number each box sequentially </a:t>
            </a:r>
          </a:p>
        </p:txBody>
      </p:sp>
      <p:sp>
        <p:nvSpPr>
          <p:cNvPr id="4" name="Slide Number Placeholder 3"/>
          <p:cNvSpPr>
            <a:spLocks noGrp="1"/>
          </p:cNvSpPr>
          <p:nvPr>
            <p:ph type="sldNum" sz="quarter" idx="12"/>
          </p:nvPr>
        </p:nvSpPr>
        <p:spPr/>
        <p:txBody>
          <a:bodyPr/>
          <a:lstStyle/>
          <a:p>
            <a:fld id="{16630861-4318-414B-8E21-CA5F03E7BD41}" type="slidenum">
              <a:rPr lang="en-US" smtClean="0"/>
              <a:t>46</a:t>
            </a:fld>
            <a:endParaRPr lang="en-US"/>
          </a:p>
        </p:txBody>
      </p:sp>
      <p:sp>
        <p:nvSpPr>
          <p:cNvPr id="5" name="TextBox 4"/>
          <p:cNvSpPr txBox="1"/>
          <p:nvPr/>
        </p:nvSpPr>
        <p:spPr>
          <a:xfrm>
            <a:off x="5583936" y="6198257"/>
            <a:ext cx="5254752" cy="523220"/>
          </a:xfrm>
          <a:prstGeom prst="rect">
            <a:avLst/>
          </a:prstGeom>
          <a:noFill/>
        </p:spPr>
        <p:txBody>
          <a:bodyPr wrap="square" rtlCol="0">
            <a:spAutoFit/>
          </a:bodyPr>
          <a:lstStyle/>
          <a:p>
            <a:pPr algn="r"/>
            <a:r>
              <a:rPr lang="en-US" sz="2800" b="1" dirty="0">
                <a:solidFill>
                  <a:srgbClr val="004078"/>
                </a:solidFill>
                <a:latin typeface="Vollkorn"/>
              </a:rPr>
              <a:t>Returning Materials</a:t>
            </a:r>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676161108"/>
      </p:ext>
    </p:extLst>
  </p:cSld>
  <p:clrMapOvr>
    <a:masterClrMapping/>
  </p:clrMapOvr>
  <mc:AlternateContent xmlns:mc="http://schemas.openxmlformats.org/markup-compatibility/2006">
    <mc:Choice xmlns:p14="http://schemas.microsoft.com/office/powerpoint/2010/main" Requires="p14">
      <p:transition spd="slow" p14:dur="2000" advTm="6817"/>
    </mc:Choice>
    <mc:Fallback>
      <p:transition spd="slow" advTm="681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68224" y="463297"/>
            <a:ext cx="11606784" cy="5409967"/>
          </a:xfrm>
        </p:spPr>
        <p:txBody>
          <a:bodyPr>
            <a:normAutofit/>
          </a:bodyPr>
          <a:lstStyle/>
          <a:p>
            <a:pPr marL="0" indent="0">
              <a:buNone/>
            </a:pPr>
            <a:r>
              <a:rPr lang="en-US" sz="4000" dirty="0">
                <a:solidFill>
                  <a:srgbClr val="1C3F93"/>
                </a:solidFill>
              </a:rPr>
              <a:t>Non-secure Materials</a:t>
            </a:r>
          </a:p>
          <a:p>
            <a:pPr marL="0" indent="0">
              <a:buNone/>
            </a:pPr>
            <a:endParaRPr lang="en-US" sz="1800" dirty="0">
              <a:solidFill>
                <a:srgbClr val="1C3F93"/>
              </a:solidFill>
            </a:endParaRPr>
          </a:p>
          <a:p>
            <a:pPr marL="0" lvl="0" indent="0">
              <a:buNone/>
            </a:pPr>
            <a:r>
              <a:rPr lang="en-US" sz="3600" dirty="0">
                <a:solidFill>
                  <a:srgbClr val="1C3F93"/>
                </a:solidFill>
              </a:rPr>
              <a:t>Do </a:t>
            </a:r>
            <a:r>
              <a:rPr lang="en-US" sz="3600" b="1" dirty="0">
                <a:solidFill>
                  <a:srgbClr val="1C3F93"/>
                </a:solidFill>
              </a:rPr>
              <a:t>not</a:t>
            </a:r>
            <a:r>
              <a:rPr lang="en-US" sz="3600" dirty="0">
                <a:solidFill>
                  <a:srgbClr val="1C3F93"/>
                </a:solidFill>
              </a:rPr>
              <a:t> return to Measurement Inc. </a:t>
            </a:r>
          </a:p>
          <a:p>
            <a:pPr lvl="1"/>
            <a:r>
              <a:rPr lang="en-US" sz="3600" dirty="0">
                <a:solidFill>
                  <a:srgbClr val="1C3F93"/>
                </a:solidFill>
              </a:rPr>
              <a:t>Shred</a:t>
            </a:r>
          </a:p>
          <a:p>
            <a:pPr lvl="2"/>
            <a:r>
              <a:rPr lang="en-US" sz="3000" dirty="0">
                <a:solidFill>
                  <a:srgbClr val="1C3F93"/>
                </a:solidFill>
              </a:rPr>
              <a:t>Unused print-on-demand pre-ID and return shipping box labels</a:t>
            </a:r>
          </a:p>
          <a:p>
            <a:pPr lvl="1"/>
            <a:r>
              <a:rPr lang="en-US" sz="3600" dirty="0">
                <a:solidFill>
                  <a:srgbClr val="1C3F93"/>
                </a:solidFill>
              </a:rPr>
              <a:t>Discard</a:t>
            </a:r>
          </a:p>
          <a:p>
            <a:pPr lvl="2"/>
            <a:r>
              <a:rPr lang="en-US" sz="3000" dirty="0">
                <a:solidFill>
                  <a:srgbClr val="1C3F93"/>
                </a:solidFill>
              </a:rPr>
              <a:t>Printed test administration manuals</a:t>
            </a:r>
            <a:endParaRPr lang="en-US" sz="3000" b="1" i="1" u="sng" dirty="0">
              <a:solidFill>
                <a:srgbClr val="1C3F93"/>
              </a:solidFill>
            </a:endParaRPr>
          </a:p>
        </p:txBody>
      </p:sp>
      <p:sp>
        <p:nvSpPr>
          <p:cNvPr id="4" name="Slide Number Placeholder 3"/>
          <p:cNvSpPr>
            <a:spLocks noGrp="1"/>
          </p:cNvSpPr>
          <p:nvPr>
            <p:ph type="sldNum" sz="quarter" idx="12"/>
          </p:nvPr>
        </p:nvSpPr>
        <p:spPr/>
        <p:txBody>
          <a:bodyPr/>
          <a:lstStyle/>
          <a:p>
            <a:fld id="{16630861-4318-414B-8E21-CA5F03E7BD41}" type="slidenum">
              <a:rPr lang="en-US" smtClean="0"/>
              <a:t>47</a:t>
            </a:fld>
            <a:endParaRPr lang="en-US"/>
          </a:p>
        </p:txBody>
      </p:sp>
      <p:sp>
        <p:nvSpPr>
          <p:cNvPr id="5" name="TextBox 4"/>
          <p:cNvSpPr txBox="1"/>
          <p:nvPr/>
        </p:nvSpPr>
        <p:spPr>
          <a:xfrm>
            <a:off x="5583936" y="6198257"/>
            <a:ext cx="5254752" cy="523220"/>
          </a:xfrm>
          <a:prstGeom prst="rect">
            <a:avLst/>
          </a:prstGeom>
          <a:noFill/>
        </p:spPr>
        <p:txBody>
          <a:bodyPr wrap="square" rtlCol="0">
            <a:spAutoFit/>
          </a:bodyPr>
          <a:lstStyle/>
          <a:p>
            <a:pPr algn="r"/>
            <a:r>
              <a:rPr lang="en-US" sz="2800" b="1" dirty="0">
                <a:solidFill>
                  <a:srgbClr val="004078"/>
                </a:solidFill>
                <a:latin typeface="Vollkorn"/>
              </a:rPr>
              <a:t>Returning Materials</a:t>
            </a:r>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490225288"/>
      </p:ext>
    </p:extLst>
  </p:cSld>
  <p:clrMapOvr>
    <a:masterClrMapping/>
  </p:clrMapOvr>
  <mc:AlternateContent xmlns:mc="http://schemas.openxmlformats.org/markup-compatibility/2006">
    <mc:Choice xmlns:p14="http://schemas.microsoft.com/office/powerpoint/2010/main" Requires="p14">
      <p:transition spd="slow" p14:dur="2000" advTm="25452"/>
    </mc:Choice>
    <mc:Fallback>
      <p:transition spd="slow" advTm="2545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68224" y="463297"/>
            <a:ext cx="11606784" cy="5409967"/>
          </a:xfrm>
        </p:spPr>
        <p:txBody>
          <a:bodyPr>
            <a:normAutofit fontScale="47500" lnSpcReduction="20000"/>
          </a:bodyPr>
          <a:lstStyle/>
          <a:p>
            <a:pPr marL="0" indent="0">
              <a:buNone/>
            </a:pPr>
            <a:r>
              <a:rPr lang="en-US" sz="6700" b="1" dirty="0">
                <a:solidFill>
                  <a:srgbClr val="1C3F93"/>
                </a:solidFill>
              </a:rPr>
              <a:t>Instructions for Returning Materials</a:t>
            </a:r>
            <a:endParaRPr lang="en-US" sz="6700" dirty="0">
              <a:solidFill>
                <a:srgbClr val="1C3F93"/>
              </a:solidFill>
            </a:endParaRPr>
          </a:p>
          <a:p>
            <a:pPr marL="0" indent="0">
              <a:buNone/>
            </a:pPr>
            <a:r>
              <a:rPr lang="en-US" b="1" dirty="0">
                <a:solidFill>
                  <a:srgbClr val="1C3F93"/>
                </a:solidFill>
              </a:rPr>
              <a:t> </a:t>
            </a:r>
            <a:endParaRPr lang="en-US" dirty="0">
              <a:solidFill>
                <a:srgbClr val="1C3F93"/>
              </a:solidFill>
            </a:endParaRPr>
          </a:p>
          <a:p>
            <a:r>
              <a:rPr lang="en-US" sz="4200" dirty="0">
                <a:solidFill>
                  <a:srgbClr val="1C3F93"/>
                </a:solidFill>
              </a:rPr>
              <a:t>Remove or black out any old shipping labels</a:t>
            </a:r>
          </a:p>
          <a:p>
            <a:endParaRPr lang="en-US" sz="2200" dirty="0">
              <a:solidFill>
                <a:srgbClr val="1C3F93"/>
              </a:solidFill>
            </a:endParaRPr>
          </a:p>
          <a:p>
            <a:r>
              <a:rPr lang="en-US" sz="4200" dirty="0">
                <a:solidFill>
                  <a:srgbClr val="1C3F93"/>
                </a:solidFill>
              </a:rPr>
              <a:t>Affix the FedEx ground package return label (from return kit) directly on top of the original address label</a:t>
            </a:r>
          </a:p>
          <a:p>
            <a:pPr lvl="1"/>
            <a:r>
              <a:rPr lang="en-US" dirty="0">
                <a:solidFill>
                  <a:srgbClr val="1C3F93"/>
                </a:solidFill>
              </a:rPr>
              <a:t>If additional labels are needed contact the AIR Help Desk. </a:t>
            </a:r>
          </a:p>
          <a:p>
            <a:pPr lvl="1"/>
            <a:endParaRPr lang="en-US" sz="2700" dirty="0">
              <a:solidFill>
                <a:srgbClr val="1C3F93"/>
              </a:solidFill>
            </a:endParaRPr>
          </a:p>
          <a:p>
            <a:r>
              <a:rPr lang="en-US" sz="4200" dirty="0">
                <a:solidFill>
                  <a:srgbClr val="1C3F93"/>
                </a:solidFill>
              </a:rPr>
              <a:t>Retain the receipt tab, from the FedEx ground package return label</a:t>
            </a:r>
          </a:p>
          <a:p>
            <a:pPr marL="0" indent="0">
              <a:buNone/>
            </a:pPr>
            <a:endParaRPr lang="en-US" sz="2500" dirty="0">
              <a:solidFill>
                <a:srgbClr val="1C3F93"/>
              </a:solidFill>
            </a:endParaRPr>
          </a:p>
          <a:p>
            <a:r>
              <a:rPr lang="en-US" sz="4200" dirty="0">
                <a:solidFill>
                  <a:srgbClr val="1C3F93"/>
                </a:solidFill>
              </a:rPr>
              <a:t>Contact FedEx to arrange a pickup of your materials</a:t>
            </a:r>
          </a:p>
          <a:p>
            <a:pPr lvl="1"/>
            <a:r>
              <a:rPr lang="en-US" dirty="0">
                <a:solidFill>
                  <a:srgbClr val="1C3F93"/>
                </a:solidFill>
              </a:rPr>
              <a:t>Use </a:t>
            </a:r>
            <a:r>
              <a:rPr lang="en-US" dirty="0">
                <a:solidFill>
                  <a:srgbClr val="1C3F93"/>
                </a:solidFill>
                <a:hlinkClick r:id="rId4"/>
              </a:rPr>
              <a:t>www.fedex.com</a:t>
            </a:r>
            <a:r>
              <a:rPr lang="en-US" dirty="0">
                <a:solidFill>
                  <a:srgbClr val="1C3F93"/>
                </a:solidFill>
              </a:rPr>
              <a:t>:  select “Ship”, then select “Schedule and Manage Pickups” from the drop down menu, then click “Schedule Ground Return Pickup”.</a:t>
            </a:r>
          </a:p>
          <a:p>
            <a:pPr lvl="1"/>
            <a:r>
              <a:rPr lang="en-US" dirty="0">
                <a:solidFill>
                  <a:srgbClr val="1C3F93"/>
                </a:solidFill>
              </a:rPr>
              <a:t>Have your receipt tab(s) handy when you make your request </a:t>
            </a:r>
          </a:p>
          <a:p>
            <a:pPr lvl="1"/>
            <a:r>
              <a:rPr lang="en-US" dirty="0">
                <a:solidFill>
                  <a:srgbClr val="1C3F93"/>
                </a:solidFill>
              </a:rPr>
              <a:t>Call FedEx Customer Service: 1-800-463-3339; explain you need a “Package Returns Program” pickup.</a:t>
            </a:r>
            <a:endParaRPr lang="en-US" b="1" dirty="0">
              <a:solidFill>
                <a:srgbClr val="1C3F93"/>
              </a:solidFill>
            </a:endParaRPr>
          </a:p>
          <a:p>
            <a:pPr lvl="1"/>
            <a:r>
              <a:rPr lang="en-US" dirty="0">
                <a:solidFill>
                  <a:srgbClr val="1C3F93"/>
                </a:solidFill>
              </a:rPr>
              <a:t>Provide materials to your regular FedEx  Ground driver</a:t>
            </a:r>
            <a:endParaRPr lang="en-US" sz="2900" dirty="0">
              <a:solidFill>
                <a:srgbClr val="1C3F93"/>
              </a:solidFill>
            </a:endParaRPr>
          </a:p>
          <a:p>
            <a:pPr marL="0" indent="0" algn="ctr">
              <a:buNone/>
            </a:pPr>
            <a:endParaRPr lang="en-US" sz="4200" dirty="0">
              <a:solidFill>
                <a:srgbClr val="1C3F93"/>
              </a:solidFill>
            </a:endParaRPr>
          </a:p>
          <a:p>
            <a:pPr marL="0" indent="0" algn="ctr">
              <a:buNone/>
            </a:pPr>
            <a:r>
              <a:rPr lang="en-US" sz="5900" b="1" dirty="0">
                <a:solidFill>
                  <a:srgbClr val="1C3F93"/>
                </a:solidFill>
              </a:rPr>
              <a:t>Materials must be returned no later than </a:t>
            </a:r>
          </a:p>
          <a:p>
            <a:pPr marL="0" indent="0" algn="ctr">
              <a:buNone/>
            </a:pPr>
            <a:r>
              <a:rPr lang="en-US" sz="5900" b="1" dirty="0">
                <a:solidFill>
                  <a:srgbClr val="1C3F93"/>
                </a:solidFill>
              </a:rPr>
              <a:t>one week after testing is complete.</a:t>
            </a:r>
          </a:p>
        </p:txBody>
      </p:sp>
      <p:sp>
        <p:nvSpPr>
          <p:cNvPr id="4" name="Slide Number Placeholder 3"/>
          <p:cNvSpPr>
            <a:spLocks noGrp="1"/>
          </p:cNvSpPr>
          <p:nvPr>
            <p:ph type="sldNum" sz="quarter" idx="12"/>
          </p:nvPr>
        </p:nvSpPr>
        <p:spPr/>
        <p:txBody>
          <a:bodyPr/>
          <a:lstStyle/>
          <a:p>
            <a:fld id="{16630861-4318-414B-8E21-CA5F03E7BD41}" type="slidenum">
              <a:rPr lang="en-US" smtClean="0"/>
              <a:t>48</a:t>
            </a:fld>
            <a:endParaRPr lang="en-US"/>
          </a:p>
        </p:txBody>
      </p:sp>
      <p:sp>
        <p:nvSpPr>
          <p:cNvPr id="5" name="TextBox 4"/>
          <p:cNvSpPr txBox="1"/>
          <p:nvPr/>
        </p:nvSpPr>
        <p:spPr>
          <a:xfrm>
            <a:off x="5583936" y="6198257"/>
            <a:ext cx="5254752" cy="523220"/>
          </a:xfrm>
          <a:prstGeom prst="rect">
            <a:avLst/>
          </a:prstGeom>
          <a:noFill/>
        </p:spPr>
        <p:txBody>
          <a:bodyPr wrap="square" rtlCol="0">
            <a:spAutoFit/>
          </a:bodyPr>
          <a:lstStyle/>
          <a:p>
            <a:pPr algn="r"/>
            <a:r>
              <a:rPr lang="en-US" sz="2800" b="1" dirty="0">
                <a:solidFill>
                  <a:srgbClr val="004078"/>
                </a:solidFill>
                <a:latin typeface="Vollkorn"/>
              </a:rPr>
              <a:t>Returning Materials</a:t>
            </a:r>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229865653"/>
      </p:ext>
    </p:extLst>
  </p:cSld>
  <p:clrMapOvr>
    <a:masterClrMapping/>
  </p:clrMapOvr>
  <mc:AlternateContent xmlns:mc="http://schemas.openxmlformats.org/markup-compatibility/2006">
    <mc:Choice xmlns:p14="http://schemas.microsoft.com/office/powerpoint/2010/main" Requires="p14">
      <p:transition spd="slow" p14:dur="2000" advTm="13610"/>
    </mc:Choice>
    <mc:Fallback>
      <p:transition spd="slow" advTm="1361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68224" y="463297"/>
            <a:ext cx="11606784" cy="5409967"/>
          </a:xfrm>
        </p:spPr>
        <p:txBody>
          <a:bodyPr>
            <a:normAutofit lnSpcReduction="10000"/>
          </a:bodyPr>
          <a:lstStyle/>
          <a:p>
            <a:pPr marL="0" indent="0">
              <a:buNone/>
            </a:pPr>
            <a:r>
              <a:rPr lang="en-US" dirty="0">
                <a:solidFill>
                  <a:srgbClr val="1C3F93"/>
                </a:solidFill>
              </a:rPr>
              <a:t>Damaged test books </a:t>
            </a:r>
          </a:p>
          <a:p>
            <a:pPr marL="742950" lvl="1" indent="-285750">
              <a:buFont typeface="Arial" panose="020B0604020202020204" pitchFamily="34" charset="0"/>
              <a:buChar char="•"/>
            </a:pPr>
            <a:r>
              <a:rPr lang="en-US" sz="2000" dirty="0">
                <a:solidFill>
                  <a:srgbClr val="1C3F93"/>
                </a:solidFill>
              </a:rPr>
              <a:t>Student got sick</a:t>
            </a:r>
          </a:p>
          <a:p>
            <a:pPr marL="742950" lvl="1" indent="-285750">
              <a:buFont typeface="Arial" panose="020B0604020202020204" pitchFamily="34" charset="0"/>
              <a:buChar char="•"/>
            </a:pPr>
            <a:r>
              <a:rPr lang="en-US" sz="2000" dirty="0">
                <a:solidFill>
                  <a:srgbClr val="1C3F93"/>
                </a:solidFill>
              </a:rPr>
              <a:t>Student bled</a:t>
            </a:r>
          </a:p>
          <a:p>
            <a:pPr marL="742950" lvl="1" indent="-285750">
              <a:buFont typeface="Arial" panose="020B0604020202020204" pitchFamily="34" charset="0"/>
              <a:buChar char="•"/>
            </a:pPr>
            <a:r>
              <a:rPr lang="en-US" sz="2000" dirty="0">
                <a:solidFill>
                  <a:srgbClr val="1C3F93"/>
                </a:solidFill>
              </a:rPr>
              <a:t>Etc.</a:t>
            </a:r>
          </a:p>
          <a:p>
            <a:pPr marL="0" indent="0">
              <a:buNone/>
            </a:pPr>
            <a:r>
              <a:rPr lang="en-US" dirty="0">
                <a:solidFill>
                  <a:srgbClr val="1C3F93"/>
                </a:solidFill>
              </a:rPr>
              <a:t>Send letter requesting permission from WVDE to destroy test book; include,</a:t>
            </a:r>
          </a:p>
          <a:p>
            <a:pPr marL="742950" lvl="1" indent="-285750">
              <a:buFont typeface="Arial" panose="020B0604020202020204" pitchFamily="34" charset="0"/>
              <a:buChar char="•"/>
            </a:pPr>
            <a:r>
              <a:rPr lang="en-US" sz="2000" dirty="0">
                <a:solidFill>
                  <a:srgbClr val="1C3F93"/>
                </a:solidFill>
              </a:rPr>
              <a:t>Student information</a:t>
            </a:r>
          </a:p>
          <a:p>
            <a:pPr marL="1200150" lvl="2" indent="-285750">
              <a:buFont typeface="Arial" panose="020B0604020202020204" pitchFamily="34" charset="0"/>
              <a:buChar char="•"/>
            </a:pPr>
            <a:r>
              <a:rPr lang="en-US" sz="1600" dirty="0">
                <a:solidFill>
                  <a:srgbClr val="1C3F93"/>
                </a:solidFill>
              </a:rPr>
              <a:t>Name</a:t>
            </a:r>
          </a:p>
          <a:p>
            <a:pPr marL="1200150" lvl="2" indent="-285750">
              <a:buFont typeface="Arial" panose="020B0604020202020204" pitchFamily="34" charset="0"/>
              <a:buChar char="•"/>
            </a:pPr>
            <a:r>
              <a:rPr lang="en-US" sz="1600" dirty="0">
                <a:solidFill>
                  <a:srgbClr val="1C3F93"/>
                </a:solidFill>
              </a:rPr>
              <a:t>SSID</a:t>
            </a:r>
          </a:p>
          <a:p>
            <a:pPr marL="1200150" lvl="2" indent="-285750">
              <a:buFont typeface="Arial" panose="020B0604020202020204" pitchFamily="34" charset="0"/>
              <a:buChar char="•"/>
            </a:pPr>
            <a:r>
              <a:rPr lang="en-US" sz="1600" dirty="0">
                <a:solidFill>
                  <a:srgbClr val="1C3F93"/>
                </a:solidFill>
              </a:rPr>
              <a:t>Grade level</a:t>
            </a:r>
          </a:p>
          <a:p>
            <a:pPr marL="1200150" lvl="2" indent="-285750">
              <a:buFont typeface="Arial" panose="020B0604020202020204" pitchFamily="34" charset="0"/>
              <a:buChar char="•"/>
            </a:pPr>
            <a:r>
              <a:rPr lang="en-US" sz="1600" dirty="0">
                <a:solidFill>
                  <a:srgbClr val="1C3F93"/>
                </a:solidFill>
              </a:rPr>
              <a:t>School</a:t>
            </a:r>
          </a:p>
          <a:p>
            <a:pPr marL="1200150" lvl="2" indent="-285750">
              <a:buFont typeface="Arial" panose="020B0604020202020204" pitchFamily="34" charset="0"/>
              <a:buChar char="•"/>
            </a:pPr>
            <a:r>
              <a:rPr lang="en-US" sz="1600" dirty="0">
                <a:solidFill>
                  <a:srgbClr val="1C3F93"/>
                </a:solidFill>
              </a:rPr>
              <a:t>County</a:t>
            </a:r>
          </a:p>
          <a:p>
            <a:pPr marL="742950" lvl="1" indent="-285750">
              <a:buFont typeface="Arial" panose="020B0604020202020204" pitchFamily="34" charset="0"/>
              <a:buChar char="•"/>
            </a:pPr>
            <a:r>
              <a:rPr lang="en-US" sz="2000" dirty="0">
                <a:solidFill>
                  <a:srgbClr val="1C3F93"/>
                </a:solidFill>
              </a:rPr>
              <a:t>Test book information</a:t>
            </a:r>
            <a:endParaRPr lang="en-US" dirty="0">
              <a:solidFill>
                <a:srgbClr val="1C3F93"/>
              </a:solidFill>
            </a:endParaRPr>
          </a:p>
          <a:p>
            <a:pPr marL="1200150" lvl="2" indent="-285750">
              <a:buFont typeface="Arial" panose="020B0604020202020204" pitchFamily="34" charset="0"/>
              <a:buChar char="•"/>
            </a:pPr>
            <a:r>
              <a:rPr lang="en-US" sz="1600" dirty="0">
                <a:solidFill>
                  <a:srgbClr val="1C3F93"/>
                </a:solidFill>
              </a:rPr>
              <a:t>Content area</a:t>
            </a:r>
          </a:p>
          <a:p>
            <a:pPr marL="1200150" lvl="2" indent="-285750">
              <a:buFont typeface="Arial" panose="020B0604020202020204" pitchFamily="34" charset="0"/>
              <a:buChar char="•"/>
            </a:pPr>
            <a:r>
              <a:rPr lang="en-US" sz="1600" dirty="0">
                <a:solidFill>
                  <a:srgbClr val="1C3F93"/>
                </a:solidFill>
              </a:rPr>
              <a:t>Grade</a:t>
            </a:r>
          </a:p>
          <a:p>
            <a:pPr marL="1200150" lvl="2" indent="-285750">
              <a:buFont typeface="Arial" panose="020B0604020202020204" pitchFamily="34" charset="0"/>
              <a:buChar char="•"/>
            </a:pPr>
            <a:r>
              <a:rPr lang="en-US" sz="1600" dirty="0">
                <a:solidFill>
                  <a:srgbClr val="1C3F93"/>
                </a:solidFill>
              </a:rPr>
              <a:t>Bar code number</a:t>
            </a:r>
          </a:p>
          <a:p>
            <a:pPr marL="0" indent="0">
              <a:buNone/>
            </a:pPr>
            <a:r>
              <a:rPr lang="en-US" dirty="0">
                <a:solidFill>
                  <a:srgbClr val="1C3F93"/>
                </a:solidFill>
              </a:rPr>
              <a:t>Destroy test book in manner consistent with bio-hazard guidelines</a:t>
            </a:r>
          </a:p>
        </p:txBody>
      </p:sp>
      <p:sp>
        <p:nvSpPr>
          <p:cNvPr id="4" name="Slide Number Placeholder 3"/>
          <p:cNvSpPr>
            <a:spLocks noGrp="1"/>
          </p:cNvSpPr>
          <p:nvPr>
            <p:ph type="sldNum" sz="quarter" idx="12"/>
          </p:nvPr>
        </p:nvSpPr>
        <p:spPr/>
        <p:txBody>
          <a:bodyPr/>
          <a:lstStyle/>
          <a:p>
            <a:fld id="{16630861-4318-414B-8E21-CA5F03E7BD41}" type="slidenum">
              <a:rPr lang="en-US" smtClean="0"/>
              <a:t>49</a:t>
            </a:fld>
            <a:endParaRPr lang="en-US"/>
          </a:p>
        </p:txBody>
      </p:sp>
      <p:sp>
        <p:nvSpPr>
          <p:cNvPr id="5" name="TextBox 4"/>
          <p:cNvSpPr txBox="1"/>
          <p:nvPr/>
        </p:nvSpPr>
        <p:spPr>
          <a:xfrm>
            <a:off x="5583936" y="6198257"/>
            <a:ext cx="5254752" cy="523220"/>
          </a:xfrm>
          <a:prstGeom prst="rect">
            <a:avLst/>
          </a:prstGeom>
          <a:noFill/>
        </p:spPr>
        <p:txBody>
          <a:bodyPr wrap="square" rtlCol="0">
            <a:spAutoFit/>
          </a:bodyPr>
          <a:lstStyle/>
          <a:p>
            <a:pPr algn="r"/>
            <a:r>
              <a:rPr lang="en-US" sz="2800" b="1" dirty="0">
                <a:solidFill>
                  <a:srgbClr val="004078"/>
                </a:solidFill>
                <a:latin typeface="Vollkorn"/>
              </a:rPr>
              <a:t>Bio-Hazards</a:t>
            </a:r>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848013339"/>
      </p:ext>
    </p:extLst>
  </p:cSld>
  <p:clrMapOvr>
    <a:masterClrMapping/>
  </p:clrMapOvr>
  <mc:AlternateContent xmlns:mc="http://schemas.openxmlformats.org/markup-compatibility/2006">
    <mc:Choice xmlns:p14="http://schemas.microsoft.com/office/powerpoint/2010/main" Requires="p14">
      <p:transition spd="slow" p14:dur="2000" advTm="32949"/>
    </mc:Choice>
    <mc:Fallback>
      <p:transition spd="slow" advTm="3294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C:\Users\vrhudy\AppData\Local\Microsoft\Windows\Temporary Internet Files\Content.IE5\RENU59H4\MC900434411[1].wmf"/>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47087" y="610816"/>
            <a:ext cx="5181600" cy="454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700621794"/>
      </p:ext>
    </p:extLst>
  </p:cSld>
  <p:clrMapOvr>
    <a:masterClrMapping/>
  </p:clrMapOvr>
  <mc:AlternateContent xmlns:mc="http://schemas.openxmlformats.org/markup-compatibility/2006">
    <mc:Choice xmlns:p14="http://schemas.microsoft.com/office/powerpoint/2010/main" Requires="p14">
      <p:transition spd="slow" p14:dur="2000" advTm="12810"/>
    </mc:Choice>
    <mc:Fallback>
      <p:transition spd="slow" advTm="1281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theme/theme1.xml><?xml version="1.0" encoding="utf-8"?>
<a:theme xmlns:a="http://schemas.openxmlformats.org/drawingml/2006/main" name="WVDE_2017Theme2">
  <a:themeElements>
    <a:clrScheme name="Custom 1">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WVDE_2017Theme2" id="{44F0BE6C-34C6-EC46-AFE6-CDB91FC5A479}" vid="{EC7969FB-EEA3-4642-839C-4BC21861693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6F9FE1937718343BDBA6175A102091F" ma:contentTypeVersion="13" ma:contentTypeDescription="Create a new document." ma:contentTypeScope="" ma:versionID="881942b1c8c3dcc978137e5c5fb4e80c">
  <xsd:schema xmlns:xsd="http://www.w3.org/2001/XMLSchema" xmlns:xs="http://www.w3.org/2001/XMLSchema" xmlns:p="http://schemas.microsoft.com/office/2006/metadata/properties" xmlns:ns3="fa1b8ca0-4c86-4e6a-8aa4-c34ecf88626b" xmlns:ns4="be338566-4c7d-4873-937e-76d6c05cb83b" targetNamespace="http://schemas.microsoft.com/office/2006/metadata/properties" ma:root="true" ma:fieldsID="4f22a41449c4433b092557a106cd72e6" ns3:_="" ns4:_="">
    <xsd:import namespace="fa1b8ca0-4c86-4e6a-8aa4-c34ecf88626b"/>
    <xsd:import namespace="be338566-4c7d-4873-937e-76d6c05cb83b"/>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DateTaken" minOccurs="0"/>
                <xsd:element ref="ns4:MediaServiceAutoTags" minOccurs="0"/>
                <xsd:element ref="ns4:MediaServiceOCR" minOccurs="0"/>
                <xsd:element ref="ns4:MediaServiceLocation" minOccurs="0"/>
                <xsd:element ref="ns4:MediaServiceAutoKeyPoints" minOccurs="0"/>
                <xsd:element ref="ns4:MediaServiceKeyPoints" minOccurs="0"/>
                <xsd:element ref="ns4:MediaServiceGenerationTime" minOccurs="0"/>
                <xsd:element ref="ns4: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a1b8ca0-4c86-4e6a-8aa4-c34ecf88626b"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e338566-4c7d-4873-937e-76d6c05cb83b"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Location" ma:index="16" nillable="true" ma:displayName="Location" ma:internalName="MediaServiceLocation"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CEE113B-4874-4CD8-A0D8-7927829A497E}">
  <ds:schemaRefs>
    <ds:schemaRef ds:uri="http://schemas.microsoft.com/office/infopath/2007/PartnerControls"/>
    <ds:schemaRef ds:uri="http://purl.org/dc/dcmitype/"/>
    <ds:schemaRef ds:uri="http://purl.org/dc/elements/1.1/"/>
    <ds:schemaRef ds:uri="http://schemas.openxmlformats.org/package/2006/metadata/core-properties"/>
    <ds:schemaRef ds:uri="be338566-4c7d-4873-937e-76d6c05cb83b"/>
    <ds:schemaRef ds:uri="http://schemas.microsoft.com/office/2006/documentManagement/types"/>
    <ds:schemaRef ds:uri="http://schemas.microsoft.com/office/2006/metadata/properties"/>
    <ds:schemaRef ds:uri="fa1b8ca0-4c86-4e6a-8aa4-c34ecf88626b"/>
    <ds:schemaRef ds:uri="http://www.w3.org/XML/1998/namespace"/>
    <ds:schemaRef ds:uri="http://purl.org/dc/terms/"/>
  </ds:schemaRefs>
</ds:datastoreItem>
</file>

<file path=customXml/itemProps2.xml><?xml version="1.0" encoding="utf-8"?>
<ds:datastoreItem xmlns:ds="http://schemas.openxmlformats.org/officeDocument/2006/customXml" ds:itemID="{B02A8877-EC8B-4F26-AB3F-A6EC9B65AF5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a1b8ca0-4c86-4e6a-8aa4-c34ecf88626b"/>
    <ds:schemaRef ds:uri="be338566-4c7d-4873-937e-76d6c05cb83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E13E30F-76DA-4F9D-A9B8-62BB51D4429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WVDE_2017Theme2</Template>
  <TotalTime>3600</TotalTime>
  <Words>1509</Words>
  <Application>Microsoft Office PowerPoint</Application>
  <PresentationFormat>Widescreen</PresentationFormat>
  <Paragraphs>396</Paragraphs>
  <Slides>50</Slides>
  <Notes>5</Notes>
  <HiddenSlides>0</HiddenSlides>
  <MMClips>50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50</vt:i4>
      </vt:variant>
    </vt:vector>
  </HeadingPairs>
  <TitlesOfParts>
    <vt:vector size="56" baseType="lpstr">
      <vt:lpstr>Arial</vt:lpstr>
      <vt:lpstr>Calibri</vt:lpstr>
      <vt:lpstr>Fira Sans</vt:lpstr>
      <vt:lpstr>Fira Sans Ultra</vt:lpstr>
      <vt:lpstr>Vollkorn</vt:lpstr>
      <vt:lpstr>WVDE_2017Theme2</vt:lpstr>
      <vt:lpstr>  West Virginia  Classroom Benchmark Assessment</vt:lpstr>
      <vt:lpstr>PowerPoint Presentation</vt:lpstr>
      <vt:lpstr>CBA School Coordinator Training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CBA School Coordinator Training</vt:lpstr>
      <vt:lpstr>PowerPoint Presentation</vt:lpstr>
      <vt:lpstr>CBA School Coordinator Training</vt:lpstr>
      <vt:lpstr>PowerPoint Presentation</vt:lpstr>
      <vt:lpstr>CBA School Coordinator Training</vt:lpstr>
      <vt:lpstr>PowerPoint Presentation</vt:lpstr>
      <vt:lpstr>PowerPoint Presentation</vt:lpstr>
      <vt:lpstr>PowerPoint Presentation</vt:lpstr>
      <vt:lpstr>PowerPoint Presentation</vt:lpstr>
      <vt:lpstr>CBA School Coordinator Training</vt:lpstr>
      <vt:lpstr>PowerPoint Presentation</vt:lpstr>
      <vt:lpstr>PowerPoint Presentation</vt:lpstr>
      <vt:lpstr>PowerPoint Presentation</vt:lpstr>
      <vt:lpstr>PowerPoint Presentation</vt:lpstr>
      <vt:lpstr>CBA School Coordinator Training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Michael Daniels</dc:creator>
  <cp:lastModifiedBy>Ashley Vaughn</cp:lastModifiedBy>
  <cp:revision>84</cp:revision>
  <cp:lastPrinted>2017-10-27T13:23:07Z</cp:lastPrinted>
  <dcterms:created xsi:type="dcterms:W3CDTF">2017-05-08T14:21:19Z</dcterms:created>
  <dcterms:modified xsi:type="dcterms:W3CDTF">2019-08-15T14:28:57Z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0x01010076F9FE1937718343BDBA6175A102091F</vt:lpwstr>
  </property>
</Properties>
</file>